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metadata/thumbnail" Target="docProps/thumbnail0.jpeg"/><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2"/>
  </p:notesMasterIdLst>
  <p:handoutMasterIdLst>
    <p:handoutMasterId r:id="rId23"/>
  </p:handoutMasterIdLst>
  <p:sldIdLst>
    <p:sldId id="453" r:id="rId2"/>
    <p:sldId id="457" r:id="rId3"/>
    <p:sldId id="474" r:id="rId4"/>
    <p:sldId id="467" r:id="rId5"/>
    <p:sldId id="468" r:id="rId6"/>
    <p:sldId id="469" r:id="rId7"/>
    <p:sldId id="471" r:id="rId8"/>
    <p:sldId id="470" r:id="rId9"/>
    <p:sldId id="472" r:id="rId10"/>
    <p:sldId id="475" r:id="rId11"/>
    <p:sldId id="455" r:id="rId12"/>
    <p:sldId id="461" r:id="rId13"/>
    <p:sldId id="459" r:id="rId14"/>
    <p:sldId id="464" r:id="rId15"/>
    <p:sldId id="476" r:id="rId16"/>
    <p:sldId id="460" r:id="rId17"/>
    <p:sldId id="456" r:id="rId18"/>
    <p:sldId id="462" r:id="rId19"/>
    <p:sldId id="458" r:id="rId20"/>
    <p:sldId id="4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a:srgbClr val="A8A9B4"/>
    <a:srgbClr val="87F1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38" autoAdjust="0"/>
    <p:restoredTop sz="71808" autoAdjust="0"/>
  </p:normalViewPr>
  <p:slideViewPr>
    <p:cSldViewPr snapToGrid="0">
      <p:cViewPr varScale="1">
        <p:scale>
          <a:sx n="92" d="100"/>
          <a:sy n="92" d="100"/>
        </p:scale>
        <p:origin x="-696" y="-10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latin typeface="Arial" pitchFamily="34" charset="0"/>
                <a:cs typeface="Arial" pitchFamily="34" charset="0"/>
              </a:rPr>
              <a:t>© Duarte Design, Inc. 2009</a:t>
            </a:r>
            <a:endParaRPr lang="en-US" sz="1000">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7EAF2-1DE3-4AC2-BC82-3EF63BED91BD}" type="slidenum">
              <a:rPr lang="en-US" smtClean="0"/>
              <a:t>‹#›</a:t>
            </a:fld>
            <a:endParaRPr lang="en-US"/>
          </a:p>
        </p:txBody>
      </p:sp>
    </p:spTree>
    <p:extLst>
      <p:ext uri="{BB962C8B-B14F-4D97-AF65-F5344CB8AC3E}">
        <p14:creationId xmlns:p14="http://schemas.microsoft.com/office/powerpoint/2010/main" val="925091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A8ED9-A90F-43A0-A471-4F79F54F87D6}" type="slidenum">
              <a:rPr lang="en-US" smtClean="0"/>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z="1000" smtClean="0">
                <a:solidFill>
                  <a:prstClr val="black"/>
                </a:solidFill>
                <a:latin typeface="Arial" pitchFamily="34" charset="0"/>
                <a:cs typeface="Arial" pitchFamily="34" charset="0"/>
              </a:rPr>
              <a:t>© Duarte Design, Inc. 2009</a:t>
            </a:r>
            <a:endParaRPr lang="en-US"/>
          </a:p>
        </p:txBody>
      </p:sp>
    </p:spTree>
    <p:extLst>
      <p:ext uri="{BB962C8B-B14F-4D97-AF65-F5344CB8AC3E}">
        <p14:creationId xmlns:p14="http://schemas.microsoft.com/office/powerpoint/2010/main" val="253028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To view this presentation, first, turn up your volume and second,</a:t>
            </a:r>
            <a:r>
              <a:rPr lang="en-US" baseline="0" smtClean="0"/>
              <a:t> launch the self-running slide show.</a:t>
            </a:r>
            <a:endParaRPr lang="en-US"/>
          </a:p>
        </p:txBody>
      </p:sp>
      <p:sp>
        <p:nvSpPr>
          <p:cNvPr id="4" name="Slide Number Placeholder 3"/>
          <p:cNvSpPr>
            <a:spLocks noGrp="1"/>
          </p:cNvSpPr>
          <p:nvPr>
            <p:ph type="sldNum" sz="quarter" idx="10"/>
          </p:nvPr>
        </p:nvSpPr>
        <p:spPr/>
        <p:txBody>
          <a:bodyPr/>
          <a:lstStyle/>
          <a:p>
            <a:fld id="{4DB4DFB0-44CD-4632-8FEA-E6F62CCD500F}" type="slidenum">
              <a:rPr lang="en-US" smtClean="0">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24571"/>
            <a:ext cx="4619625" cy="44862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DD2693C-57C3-4914-8E69-D777D6AA2CC8}" type="datetimeFigureOut">
              <a:rPr lang="en-US" smtClean="0"/>
              <a:t>8/21/2014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259C21E-1789-4DE4-A292-CBB5A0C2C9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3293918" y="2092805"/>
            <a:ext cx="5850082" cy="4486275"/>
          </a:xfrm>
          <a:prstGeom prst="rect">
            <a:avLst/>
          </a:prstGeom>
          <a:noFill/>
        </p:spPr>
      </p:pic>
      <p:sp>
        <p:nvSpPr>
          <p:cNvPr id="9" name="Rectangle 8"/>
          <p:cNvSpPr/>
          <p:nvPr/>
        </p:nvSpPr>
        <p:spPr>
          <a:xfrm>
            <a:off x="334987" y="1584973"/>
            <a:ext cx="8286988" cy="1015663"/>
          </a:xfrm>
          <a:prstGeom prst="rect">
            <a:avLst/>
          </a:prstGeom>
        </p:spPr>
        <p:txBody>
          <a:bodyPr wrap="square">
            <a:spAutoFit/>
          </a:bodyPr>
          <a:lstStyle/>
          <a:p>
            <a:r>
              <a:rPr lang="en-US" sz="6000" dirty="0" smtClean="0">
                <a:solidFill>
                  <a:srgbClr val="08CFEE"/>
                </a:solidFill>
                <a:effectLst>
                  <a:outerShdw blurRad="38100" dist="38100" dir="2700000" algn="tl">
                    <a:srgbClr val="000000">
                      <a:alpha val="43137"/>
                    </a:srgbClr>
                  </a:outerShdw>
                </a:effectLst>
                <a:latin typeface="Arial" pitchFamily="34" charset="0"/>
                <a:ea typeface="Arial" charset="0"/>
                <a:cs typeface="Arial" pitchFamily="34" charset="0"/>
              </a:rPr>
              <a:t>My Favorite Apps</a:t>
            </a:r>
            <a:endParaRPr lang="en-US" sz="6000" dirty="0">
              <a:solidFill>
                <a:srgbClr val="08CFEE"/>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Oval 3"/>
          <p:cNvSpPr/>
          <p:nvPr/>
        </p:nvSpPr>
        <p:spPr>
          <a:xfrm>
            <a:off x="5600699" y="4333636"/>
            <a:ext cx="426028" cy="462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a:t>
            </a:r>
            <a:endParaRPr lang="en-US" sz="2800" b="1" dirty="0"/>
          </a:p>
        </p:txBody>
      </p:sp>
      <p:sp>
        <p:nvSpPr>
          <p:cNvPr id="5" name="Rectangle 4"/>
          <p:cNvSpPr/>
          <p:nvPr/>
        </p:nvSpPr>
        <p:spPr>
          <a:xfrm>
            <a:off x="6134011" y="4345152"/>
            <a:ext cx="1776846" cy="439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2"/>
                </a:solidFill>
              </a:rPr>
              <a:t>Russ Webb</a:t>
            </a:r>
            <a:endParaRPr lang="en-US" sz="2200" b="1" dirty="0">
              <a:solidFill>
                <a:schemeClr val="tx2"/>
              </a:solidFill>
            </a:endParaRPr>
          </a:p>
        </p:txBody>
      </p:sp>
      <p:sp>
        <p:nvSpPr>
          <p:cNvPr id="6" name="Rectangle 5"/>
          <p:cNvSpPr/>
          <p:nvPr/>
        </p:nvSpPr>
        <p:spPr>
          <a:xfrm>
            <a:off x="5887790" y="4334745"/>
            <a:ext cx="492443" cy="461665"/>
          </a:xfrm>
          <a:prstGeom prst="rect">
            <a:avLst/>
          </a:prstGeom>
        </p:spPr>
        <p:txBody>
          <a:bodyPr wrap="none">
            <a:spAutoFit/>
          </a:bodyPr>
          <a:lstStyle/>
          <a:p>
            <a:r>
              <a:rPr lang="en-US" sz="2400" b="1" dirty="0">
                <a:solidFill>
                  <a:schemeClr val="tx2"/>
                </a:solidFill>
                <a:sym typeface="Webdings"/>
              </a:rPr>
              <a:t></a:t>
            </a:r>
            <a:endParaRPr lang="en-US" sz="2400" b="1" dirty="0"/>
          </a:p>
        </p:txBody>
      </p:sp>
      <p:sp>
        <p:nvSpPr>
          <p:cNvPr id="10" name="Title 4"/>
          <p:cNvSpPr txBox="1">
            <a:spLocks/>
          </p:cNvSpPr>
          <p:nvPr/>
        </p:nvSpPr>
        <p:spPr>
          <a:xfrm>
            <a:off x="0" y="6060238"/>
            <a:ext cx="9144000" cy="781394"/>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dirty="0" smtClean="0"/>
              <a:t>For these slides </a:t>
            </a:r>
            <a:r>
              <a:rPr lang="en-US" dirty="0" smtClean="0">
                <a:sym typeface="Wingdings"/>
              </a:rPr>
              <a:t> </a:t>
            </a:r>
            <a:r>
              <a:rPr lang="en-US" dirty="0" smtClean="0"/>
              <a:t>https://db.tt/s0d4tDg1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4607647"/>
            <a:ext cx="8229600" cy="1143000"/>
          </a:xfrm>
        </p:spPr>
        <p:txBody>
          <a:bodyPr>
            <a:noAutofit/>
          </a:bodyPr>
          <a:lstStyle/>
          <a:p>
            <a:r>
              <a:rPr lang="en-US" sz="3200" dirty="0" smtClean="0"/>
              <a:t>Ever wished you could have a group discussion through text message rather than always using email?</a:t>
            </a:r>
            <a:br>
              <a:rPr lang="en-US" sz="3200" dirty="0" smtClean="0"/>
            </a:br>
            <a:r>
              <a:rPr lang="en-US" sz="2000" dirty="0"/>
              <a:t/>
            </a:r>
            <a:br>
              <a:rPr lang="en-US" sz="2000" dirty="0"/>
            </a:br>
            <a:r>
              <a:rPr lang="en-US" sz="3200" dirty="0" smtClean="0"/>
              <a:t>Do you despise when you have to answer the same question repeatedly by email? </a:t>
            </a:r>
            <a:endParaRPr lang="en-US" sz="3200" dirty="0"/>
          </a:p>
        </p:txBody>
      </p:sp>
      <p:pic>
        <p:nvPicPr>
          <p:cNvPr id="4"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1842367" y="1653885"/>
            <a:ext cx="719183" cy="1111827"/>
          </a:xfrm>
          <a:prstGeom prst="roundRect">
            <a:avLst>
              <a:gd name="adj" fmla="val 8594"/>
            </a:avLst>
          </a:prstGeom>
          <a:solidFill>
            <a:srgbClr val="FFFFFF">
              <a:shade val="85000"/>
            </a:srgbClr>
          </a:solidFill>
          <a:ln>
            <a:noFill/>
          </a:ln>
          <a:effectLst/>
          <a:extLst/>
        </p:spPr>
      </p:pic>
      <p:pic>
        <p:nvPicPr>
          <p:cNvPr id="5"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2655068" y="765463"/>
            <a:ext cx="719183" cy="1111827"/>
          </a:xfrm>
          <a:prstGeom prst="roundRect">
            <a:avLst>
              <a:gd name="adj" fmla="val 8594"/>
            </a:avLst>
          </a:prstGeom>
          <a:solidFill>
            <a:srgbClr val="FFFFFF">
              <a:shade val="85000"/>
            </a:srgbClr>
          </a:solidFill>
          <a:ln>
            <a:noFill/>
          </a:ln>
          <a:effectLst/>
          <a:extLst/>
        </p:spPr>
      </p:pic>
      <p:pic>
        <p:nvPicPr>
          <p:cNvPr id="6"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3542725" y="547253"/>
            <a:ext cx="719183" cy="1111827"/>
          </a:xfrm>
          <a:prstGeom prst="roundRect">
            <a:avLst>
              <a:gd name="adj" fmla="val 8594"/>
            </a:avLst>
          </a:prstGeom>
          <a:solidFill>
            <a:srgbClr val="FFFFFF">
              <a:shade val="85000"/>
            </a:srgbClr>
          </a:solidFill>
          <a:ln>
            <a:noFill/>
          </a:ln>
          <a:effectLst/>
          <a:extLst/>
        </p:spPr>
      </p:pic>
      <p:pic>
        <p:nvPicPr>
          <p:cNvPr id="7"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4550397" y="635577"/>
            <a:ext cx="719183" cy="1111827"/>
          </a:xfrm>
          <a:prstGeom prst="roundRect">
            <a:avLst>
              <a:gd name="adj" fmla="val 8594"/>
            </a:avLst>
          </a:prstGeom>
          <a:solidFill>
            <a:srgbClr val="FFFFFF">
              <a:shade val="85000"/>
            </a:srgbClr>
          </a:solidFill>
          <a:ln>
            <a:noFill/>
          </a:ln>
          <a:effectLst/>
          <a:extLst/>
        </p:spPr>
      </p:pic>
      <p:pic>
        <p:nvPicPr>
          <p:cNvPr id="8"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5466964" y="1016573"/>
            <a:ext cx="719183" cy="1111827"/>
          </a:xfrm>
          <a:prstGeom prst="roundRect">
            <a:avLst>
              <a:gd name="adj" fmla="val 8594"/>
            </a:avLst>
          </a:prstGeom>
          <a:solidFill>
            <a:srgbClr val="FFFFFF">
              <a:shade val="85000"/>
            </a:srgbClr>
          </a:solidFill>
          <a:ln>
            <a:noFill/>
          </a:ln>
          <a:effectLst/>
          <a:extLst/>
        </p:spPr>
      </p:pic>
      <p:pic>
        <p:nvPicPr>
          <p:cNvPr id="9"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6286213" y="1653886"/>
            <a:ext cx="719183" cy="1111827"/>
          </a:xfrm>
          <a:prstGeom prst="roundRect">
            <a:avLst>
              <a:gd name="adj" fmla="val 8594"/>
            </a:avLst>
          </a:prstGeom>
          <a:solidFill>
            <a:srgbClr val="FFFFFF">
              <a:shade val="85000"/>
            </a:srgbClr>
          </a:solidFill>
          <a:ln>
            <a:noFill/>
          </a:ln>
          <a:effectLst/>
          <a:extLst/>
        </p:spPr>
      </p:pic>
      <p:pic>
        <p:nvPicPr>
          <p:cNvPr id="10" name="Picture 9"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5466965" y="2376053"/>
            <a:ext cx="719183" cy="1111827"/>
          </a:xfrm>
          <a:prstGeom prst="roundRect">
            <a:avLst>
              <a:gd name="adj" fmla="val 8594"/>
            </a:avLst>
          </a:prstGeom>
          <a:solidFill>
            <a:srgbClr val="FFFFFF">
              <a:shade val="85000"/>
            </a:srgbClr>
          </a:solidFill>
          <a:ln>
            <a:noFill/>
          </a:ln>
          <a:effectLst/>
          <a:extLst/>
        </p:spPr>
      </p:pic>
      <p:pic>
        <p:nvPicPr>
          <p:cNvPr id="11"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2655066" y="2376053"/>
            <a:ext cx="719183" cy="1111827"/>
          </a:xfrm>
          <a:prstGeom prst="roundRect">
            <a:avLst>
              <a:gd name="adj" fmla="val 8594"/>
            </a:avLst>
          </a:prstGeom>
          <a:solidFill>
            <a:srgbClr val="FFFFFF">
              <a:shade val="85000"/>
            </a:srgbClr>
          </a:solidFill>
          <a:ln>
            <a:noFill/>
          </a:ln>
          <a:effectLst/>
          <a:extLst/>
        </p:spPr>
      </p:pic>
      <p:pic>
        <p:nvPicPr>
          <p:cNvPr id="12"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3542725" y="2528452"/>
            <a:ext cx="719183" cy="1111827"/>
          </a:xfrm>
          <a:prstGeom prst="roundRect">
            <a:avLst>
              <a:gd name="adj" fmla="val 8594"/>
            </a:avLst>
          </a:prstGeom>
          <a:solidFill>
            <a:srgbClr val="FFFFFF">
              <a:shade val="85000"/>
            </a:srgbClr>
          </a:solidFill>
          <a:ln>
            <a:noFill/>
          </a:ln>
          <a:effectLst/>
          <a:extLst/>
        </p:spPr>
      </p:pic>
      <p:pic>
        <p:nvPicPr>
          <p:cNvPr id="13"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4550396" y="2528452"/>
            <a:ext cx="719183" cy="1111827"/>
          </a:xfrm>
          <a:prstGeom prst="roundRect">
            <a:avLst>
              <a:gd name="adj" fmla="val 8594"/>
            </a:avLst>
          </a:prstGeom>
          <a:solidFill>
            <a:srgbClr val="FFFFFF">
              <a:shade val="85000"/>
            </a:srgbClr>
          </a:solidFill>
          <a:ln>
            <a:noFill/>
          </a:ln>
          <a:effectLst/>
          <a:extLst/>
        </p:spPr>
      </p:pic>
      <p:cxnSp>
        <p:nvCxnSpPr>
          <p:cNvPr id="14" name="Straight Arrow Connector 13"/>
          <p:cNvCxnSpPr>
            <a:stCxn id="4" idx="3"/>
            <a:endCxn id="5" idx="2"/>
          </p:cNvCxnSpPr>
          <p:nvPr/>
        </p:nvCxnSpPr>
        <p:spPr>
          <a:xfrm flipV="1">
            <a:off x="2561550" y="1877290"/>
            <a:ext cx="453110" cy="332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2"/>
          </p:cNvCxnSpPr>
          <p:nvPr/>
        </p:nvCxnSpPr>
        <p:spPr>
          <a:xfrm flipV="1">
            <a:off x="2561550" y="1659080"/>
            <a:ext cx="1340767" cy="557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3"/>
          </p:cNvCxnSpPr>
          <p:nvPr/>
        </p:nvCxnSpPr>
        <p:spPr>
          <a:xfrm flipV="1">
            <a:off x="2561550" y="1764722"/>
            <a:ext cx="2348438" cy="4450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3"/>
          </p:cNvCxnSpPr>
          <p:nvPr/>
        </p:nvCxnSpPr>
        <p:spPr>
          <a:xfrm flipV="1">
            <a:off x="2561550" y="1937902"/>
            <a:ext cx="2905414" cy="2718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4" idx="3"/>
            <a:endCxn id="9" idx="1"/>
          </p:cNvCxnSpPr>
          <p:nvPr/>
        </p:nvCxnSpPr>
        <p:spPr>
          <a:xfrm>
            <a:off x="2561550" y="2209799"/>
            <a:ext cx="372466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3"/>
            <a:endCxn id="10" idx="0"/>
          </p:cNvCxnSpPr>
          <p:nvPr/>
        </p:nvCxnSpPr>
        <p:spPr>
          <a:xfrm>
            <a:off x="2561550" y="2209799"/>
            <a:ext cx="3265007" cy="166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4" idx="3"/>
            <a:endCxn id="13" idx="0"/>
          </p:cNvCxnSpPr>
          <p:nvPr/>
        </p:nvCxnSpPr>
        <p:spPr>
          <a:xfrm>
            <a:off x="2561550" y="2209799"/>
            <a:ext cx="2348438" cy="318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3"/>
            <a:endCxn id="12" idx="0"/>
          </p:cNvCxnSpPr>
          <p:nvPr/>
        </p:nvCxnSpPr>
        <p:spPr>
          <a:xfrm>
            <a:off x="2561550" y="2209799"/>
            <a:ext cx="1340767" cy="318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4" idx="3"/>
            <a:endCxn id="11" idx="0"/>
          </p:cNvCxnSpPr>
          <p:nvPr/>
        </p:nvCxnSpPr>
        <p:spPr>
          <a:xfrm>
            <a:off x="2561550" y="2209799"/>
            <a:ext cx="453108" cy="1662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2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s://lh4.googleusercontent.com/-678htfzF5LM/U9h4E8tdngI/AAAAAAAAAlQ/unDqC2xXMC8/w425-h708-no/Screenshot_2014-07-29-22-14-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360" y="114299"/>
            <a:ext cx="3923376" cy="65358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28603"/>
            <a:ext cx="5652655" cy="3470567"/>
          </a:xfrm>
          <a:prstGeom prst="rect">
            <a:avLst/>
          </a:prstGeom>
          <a:noFill/>
        </p:spPr>
      </p:pic>
      <p:sp>
        <p:nvSpPr>
          <p:cNvPr id="3" name="Content Placeholder 2"/>
          <p:cNvSpPr>
            <a:spLocks noGrp="1"/>
          </p:cNvSpPr>
          <p:nvPr>
            <p:ph idx="1"/>
          </p:nvPr>
        </p:nvSpPr>
        <p:spPr/>
        <p:txBody>
          <a:bodyPr>
            <a:normAutofit/>
          </a:bodyPr>
          <a:lstStyle/>
          <a:p>
            <a:endParaRPr lang="en-US" dirty="0" smtClean="0"/>
          </a:p>
          <a:p>
            <a:endParaRPr lang="en-US" dirty="0"/>
          </a:p>
        </p:txBody>
      </p:sp>
      <p:sp>
        <p:nvSpPr>
          <p:cNvPr id="5" name="Oval 4"/>
          <p:cNvSpPr/>
          <p:nvPr/>
        </p:nvSpPr>
        <p:spPr>
          <a:xfrm>
            <a:off x="5126343" y="3064350"/>
            <a:ext cx="1052623" cy="105262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4299" y="1045015"/>
            <a:ext cx="3730337" cy="923330"/>
          </a:xfrm>
          <a:prstGeom prst="rect">
            <a:avLst/>
          </a:prstGeom>
          <a:noFill/>
        </p:spPr>
        <p:txBody>
          <a:bodyPr wrap="square" rtlCol="0">
            <a:spAutoFit/>
          </a:bodyPr>
          <a:lstStyle/>
          <a:p>
            <a:r>
              <a:rPr lang="en-US" sz="5400" b="1" dirty="0" smtClean="0"/>
              <a:t>WhatsApp</a:t>
            </a:r>
            <a:endParaRPr lang="en-US" sz="4800" b="1" dirty="0"/>
          </a:p>
        </p:txBody>
      </p:sp>
      <p:pic>
        <p:nvPicPr>
          <p:cNvPr id="1035" name="Picture 11" descr="http://media.whatsapp.com/directory/logos/Bitmap/-thumbnails/logo-color-symbol.png?rnd=1378422079"/>
          <p:cNvPicPr>
            <a:picLocks noChangeAspect="1" noChangeArrowheads="1"/>
          </p:cNvPicPr>
          <p:nvPr/>
        </p:nvPicPr>
        <p:blipFill rotWithShape="1">
          <a:blip r:embed="rId4">
            <a:extLst>
              <a:ext uri="{28A0092B-C50C-407E-A947-70E740481C1C}">
                <a14:useLocalDpi xmlns:a14="http://schemas.microsoft.com/office/drawing/2010/main" val="0"/>
              </a:ext>
            </a:extLst>
          </a:blip>
          <a:srcRect l="24140" t="14720" r="25866" b="11492"/>
          <a:stretch/>
        </p:blipFill>
        <p:spPr bwMode="auto">
          <a:xfrm>
            <a:off x="3112677" y="1001970"/>
            <a:ext cx="1071473" cy="1009419"/>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311726" y="2445488"/>
            <a:ext cx="4664311" cy="44125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a:buChar char="•"/>
              <a:defRPr sz="28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a:buChar char="–"/>
              <a:defRPr sz="24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a:buChar char="»"/>
              <a:defRPr sz="18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effectLst>
                  <a:outerShdw blurRad="38100" dist="38100" dir="2700000" algn="tl">
                    <a:srgbClr val="000000">
                      <a:alpha val="43137"/>
                    </a:srgbClr>
                  </a:outerShdw>
                </a:effectLst>
              </a:rPr>
              <a:t>A group texting App</a:t>
            </a:r>
          </a:p>
          <a:p>
            <a:r>
              <a:rPr lang="en-US" dirty="0" smtClean="0">
                <a:effectLst>
                  <a:outerShdw blurRad="38100" dist="38100" dir="2700000" algn="tl">
                    <a:srgbClr val="000000">
                      <a:alpha val="43137"/>
                    </a:srgbClr>
                  </a:outerShdw>
                </a:effectLst>
              </a:rPr>
              <a:t>Communicating </a:t>
            </a:r>
            <a:r>
              <a:rPr lang="en-US" u="sng" dirty="0" smtClean="0">
                <a:effectLst>
                  <a:outerShdw blurRad="38100" dist="38100" dir="2700000" algn="tl">
                    <a:srgbClr val="000000">
                      <a:alpha val="43137"/>
                    </a:srgbClr>
                  </a:outerShdw>
                </a:effectLst>
              </a:rPr>
              <a:t>with an entire group</a:t>
            </a:r>
            <a:r>
              <a:rPr lang="en-US" dirty="0" smtClean="0">
                <a:effectLst>
                  <a:outerShdw blurRad="38100" dist="38100" dir="2700000" algn="tl">
                    <a:srgbClr val="000000">
                      <a:alpha val="43137"/>
                    </a:srgbClr>
                  </a:outerShdw>
                </a:effectLst>
              </a:rPr>
              <a:t> immediately as a group discussion</a:t>
            </a:r>
          </a:p>
          <a:p>
            <a:r>
              <a:rPr lang="en-US" dirty="0" smtClean="0">
                <a:effectLst>
                  <a:outerShdw blurRad="38100" dist="38100" dir="2700000" algn="tl">
                    <a:srgbClr val="000000">
                      <a:alpha val="43137"/>
                    </a:srgbClr>
                  </a:outerShdw>
                </a:effectLst>
              </a:rPr>
              <a:t>Cross platform </a:t>
            </a:r>
          </a:p>
          <a:p>
            <a:r>
              <a:rPr lang="en-US" dirty="0" smtClean="0">
                <a:effectLst>
                  <a:outerShdw blurRad="38100" dist="38100" dir="2700000" algn="tl">
                    <a:srgbClr val="000000">
                      <a:alpha val="43137"/>
                    </a:srgbClr>
                  </a:outerShdw>
                </a:effectLst>
              </a:rPr>
              <a:t>Everyone sees every text</a:t>
            </a:r>
          </a:p>
          <a:p>
            <a:r>
              <a:rPr lang="en-US" u="sng" dirty="0" smtClean="0">
                <a:effectLst>
                  <a:outerShdw blurRad="38100" dist="38100" dir="2700000" algn="tl">
                    <a:srgbClr val="000000">
                      <a:alpha val="43137"/>
                    </a:srgbClr>
                  </a:outerShdw>
                </a:effectLst>
              </a:rPr>
              <a:t>Free</a:t>
            </a:r>
            <a:r>
              <a:rPr lang="en-US" dirty="0" smtClean="0">
                <a:effectLst>
                  <a:outerShdw blurRad="38100" dist="38100" dir="2700000" algn="tl">
                    <a:srgbClr val="000000">
                      <a:alpha val="43137"/>
                    </a:srgbClr>
                  </a:outerShdw>
                </a:effectLst>
              </a:rPr>
              <a:t> for the student</a:t>
            </a:r>
          </a:p>
          <a:p>
            <a:r>
              <a:rPr lang="en-US" u="sng" dirty="0" smtClean="0">
                <a:effectLst>
                  <a:outerShdw blurRad="38100" dist="38100" dir="2700000" algn="tl">
                    <a:srgbClr val="000000">
                      <a:alpha val="43137"/>
                    </a:srgbClr>
                  </a:outerShdw>
                </a:effectLst>
              </a:rPr>
              <a:t>Free</a:t>
            </a:r>
            <a:r>
              <a:rPr lang="en-US" dirty="0" smtClean="0">
                <a:effectLst>
                  <a:outerShdw blurRad="38100" dist="38100" dir="2700000" algn="tl">
                    <a:srgbClr val="000000">
                      <a:alpha val="43137"/>
                    </a:srgbClr>
                  </a:outerShdw>
                </a:effectLst>
              </a:rPr>
              <a:t> for the teacher</a:t>
            </a:r>
          </a:p>
          <a:p>
            <a:r>
              <a:rPr lang="en-US" dirty="0" smtClean="0">
                <a:effectLst>
                  <a:outerShdw blurRad="38100" dist="38100" dir="2700000" algn="tl">
                    <a:srgbClr val="000000">
                      <a:alpha val="43137"/>
                    </a:srgbClr>
                  </a:outerShdw>
                </a:effectLst>
              </a:rPr>
              <a:t>After 1 year – 99 cent fee</a:t>
            </a:r>
          </a:p>
          <a:p>
            <a:r>
              <a:rPr lang="en-US" dirty="0" smtClean="0">
                <a:effectLst>
                  <a:outerShdw blurRad="38100" dist="38100" dir="2700000" algn="tl">
                    <a:srgbClr val="000000">
                      <a:alpha val="43137"/>
                    </a:srgbClr>
                  </a:outerShdw>
                </a:effectLst>
              </a:rPr>
              <a:t>www.whatsapp.com</a:t>
            </a:r>
          </a:p>
          <a:p>
            <a:endParaRPr lang="en-US" dirty="0" smtClean="0"/>
          </a:p>
          <a:p>
            <a:endParaRPr lang="en-US" dirty="0"/>
          </a:p>
        </p:txBody>
      </p:sp>
    </p:spTree>
    <p:extLst>
      <p:ext uri="{BB962C8B-B14F-4D97-AF65-F5344CB8AC3E}">
        <p14:creationId xmlns:p14="http://schemas.microsoft.com/office/powerpoint/2010/main" val="257531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1000"/>
                                        <p:tgtEl>
                                          <p:spTgt spid="17">
                                            <p:txEl>
                                              <p:pRg st="0" end="0"/>
                                            </p:txEl>
                                          </p:spTgt>
                                        </p:tgtEl>
                                      </p:cBhvr>
                                    </p:animEffect>
                                    <p:anim calcmode="lin" valueType="num">
                                      <p:cBhvr>
                                        <p:cTn id="2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Effect transition="in" filter="fade">
                                      <p:cBhvr>
                                        <p:cTn id="31" dur="1000"/>
                                        <p:tgtEl>
                                          <p:spTgt spid="17">
                                            <p:txEl>
                                              <p:pRg st="1" end="1"/>
                                            </p:txEl>
                                          </p:spTgt>
                                        </p:tgtEl>
                                      </p:cBhvr>
                                    </p:animEffect>
                                    <p:anim calcmode="lin" valueType="num">
                                      <p:cBhvr>
                                        <p:cTn id="32"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7">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xEl>
                                              <p:pRg st="1" end="1"/>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animEffect transition="in" filter="fade">
                                      <p:cBhvr>
                                        <p:cTn id="37" dur="1000"/>
                                        <p:tgtEl>
                                          <p:spTgt spid="17">
                                            <p:txEl>
                                              <p:pRg st="2" end="2"/>
                                            </p:txEl>
                                          </p:spTgt>
                                        </p:tgtEl>
                                      </p:cBhvr>
                                    </p:animEffect>
                                    <p:anim calcmode="lin" valueType="num">
                                      <p:cBhvr>
                                        <p:cTn id="3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7">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xEl>
                                              <p:pRg st="2" end="2"/>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fade">
                                      <p:cBhvr>
                                        <p:cTn id="43" dur="1000"/>
                                        <p:tgtEl>
                                          <p:spTgt spid="17">
                                            <p:txEl>
                                              <p:pRg st="3" end="3"/>
                                            </p:txEl>
                                          </p:spTgt>
                                        </p:tgtEl>
                                      </p:cBhvr>
                                    </p:animEffect>
                                    <p:anim calcmode="lin" valueType="num">
                                      <p:cBhvr>
                                        <p:cTn id="44"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7">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xEl>
                                              <p:pRg st="3" end="3"/>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7">
                                            <p:txEl>
                                              <p:pRg st="4" end="4"/>
                                            </p:txEl>
                                          </p:spTgt>
                                        </p:tgtEl>
                                        <p:attrNameLst>
                                          <p:attrName>style.visibility</p:attrName>
                                        </p:attrNameLst>
                                      </p:cBhvr>
                                      <p:to>
                                        <p:strVal val="visible"/>
                                      </p:to>
                                    </p:set>
                                    <p:animEffect transition="in" filter="fade">
                                      <p:cBhvr>
                                        <p:cTn id="49" dur="1000"/>
                                        <p:tgtEl>
                                          <p:spTgt spid="17">
                                            <p:txEl>
                                              <p:pRg st="4" end="4"/>
                                            </p:txEl>
                                          </p:spTgt>
                                        </p:tgtEl>
                                      </p:cBhvr>
                                    </p:animEffect>
                                    <p:anim calcmode="lin" valueType="num">
                                      <p:cBhvr>
                                        <p:cTn id="5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7">
                                            <p:txEl>
                                              <p:pRg st="4" end="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xEl>
                                              <p:pRg st="4" end="4"/>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7">
                                            <p:txEl>
                                              <p:pRg st="5" end="5"/>
                                            </p:txEl>
                                          </p:spTgt>
                                        </p:tgtEl>
                                        <p:attrNameLst>
                                          <p:attrName>style.visibility</p:attrName>
                                        </p:attrNameLst>
                                      </p:cBhvr>
                                      <p:to>
                                        <p:strVal val="visible"/>
                                      </p:to>
                                    </p:set>
                                    <p:animEffect transition="in" filter="fade">
                                      <p:cBhvr>
                                        <p:cTn id="55" dur="1000"/>
                                        <p:tgtEl>
                                          <p:spTgt spid="17">
                                            <p:txEl>
                                              <p:pRg st="5" end="5"/>
                                            </p:txEl>
                                          </p:spTgt>
                                        </p:tgtEl>
                                      </p:cBhvr>
                                    </p:animEffect>
                                    <p:anim calcmode="lin" valueType="num">
                                      <p:cBhvr>
                                        <p:cTn id="5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7">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17">
                                            <p:txEl>
                                              <p:pRg st="6" end="6"/>
                                            </p:txEl>
                                          </p:spTgt>
                                        </p:tgtEl>
                                        <p:attrNameLst>
                                          <p:attrName>style.visibility</p:attrName>
                                        </p:attrNameLst>
                                      </p:cBhvr>
                                      <p:to>
                                        <p:strVal val="visible"/>
                                      </p:to>
                                    </p:set>
                                    <p:animEffect transition="in" filter="fade">
                                      <p:cBhvr>
                                        <p:cTn id="61" dur="1000"/>
                                        <p:tgtEl>
                                          <p:spTgt spid="17">
                                            <p:txEl>
                                              <p:pRg st="6" end="6"/>
                                            </p:txEl>
                                          </p:spTgt>
                                        </p:tgtEl>
                                      </p:cBhvr>
                                    </p:animEffect>
                                    <p:anim calcmode="lin" valueType="num">
                                      <p:cBhvr>
                                        <p:cTn id="6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17">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7">
                                            <p:txEl>
                                              <p:pRg st="6" end="6"/>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7">
                                            <p:txEl>
                                              <p:pRg st="7" end="7"/>
                                            </p:txEl>
                                          </p:spTgt>
                                        </p:tgtEl>
                                        <p:attrNameLst>
                                          <p:attrName>style.visibility</p:attrName>
                                        </p:attrNameLst>
                                      </p:cBhvr>
                                      <p:to>
                                        <p:strVal val="visible"/>
                                      </p:to>
                                    </p:set>
                                    <p:animEffect transition="in" filter="fade">
                                      <p:cBhvr>
                                        <p:cTn id="67" dur="1000"/>
                                        <p:tgtEl>
                                          <p:spTgt spid="17">
                                            <p:txEl>
                                              <p:pRg st="7" end="7"/>
                                            </p:txEl>
                                          </p:spTgt>
                                        </p:tgtEl>
                                      </p:cBhvr>
                                    </p:animEffect>
                                    <p:anim calcmode="lin" valueType="num">
                                      <p:cBhvr>
                                        <p:cTn id="68" dur="1000" fill="hold"/>
                                        <p:tgtEl>
                                          <p:spTgt spid="17">
                                            <p:txEl>
                                              <p:pRg st="7" end="7"/>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17">
                                            <p:txEl>
                                              <p:pRg st="7" end="7"/>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media.whatsapp.com/directory/logos/Bitmap/-thumbnails/logo-color-symbol.png?rnd=1378422079"/>
          <p:cNvPicPr>
            <a:picLocks noChangeAspect="1" noChangeArrowheads="1"/>
          </p:cNvPicPr>
          <p:nvPr/>
        </p:nvPicPr>
        <p:blipFill rotWithShape="1">
          <a:blip r:embed="rId2">
            <a:extLst>
              <a:ext uri="{28A0092B-C50C-407E-A947-70E740481C1C}">
                <a14:useLocalDpi xmlns:a14="http://schemas.microsoft.com/office/drawing/2010/main" val="0"/>
              </a:ext>
            </a:extLst>
          </a:blip>
          <a:srcRect l="24140" t="14720" r="25866" b="11492"/>
          <a:stretch/>
        </p:blipFill>
        <p:spPr bwMode="auto">
          <a:xfrm>
            <a:off x="135080" y="181087"/>
            <a:ext cx="1208550" cy="11385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webb.MHC\Documents\AAAAAAAAAAA\AAAAA\Screenshot_2014-07-29-22-14-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280" y="357733"/>
            <a:ext cx="3694422" cy="61573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webb.MHC\Documents\AAAAAAAAAAA\AAAAA\Screenshot_2014-07-29-22-20-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8544" y="357733"/>
            <a:ext cx="3694421" cy="6157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3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gtEl>
                                        <p:attrNameLst>
                                          <p:attrName>style.visibility</p:attrName>
                                        </p:attrNameLst>
                                      </p:cBhvr>
                                      <p:to>
                                        <p:strVal val="visible"/>
                                      </p:to>
                                    </p:set>
                                    <p:animEffect transition="in" filter="fade">
                                      <p:cBhvr>
                                        <p:cTn id="14" dur="1000"/>
                                        <p:tgtEl>
                                          <p:spTgt spid="7171"/>
                                        </p:tgtEl>
                                      </p:cBhvr>
                                    </p:animEffect>
                                    <p:anim calcmode="lin" valueType="num">
                                      <p:cBhvr>
                                        <p:cTn id="15" dur="1000" fill="hold"/>
                                        <p:tgtEl>
                                          <p:spTgt spid="7171"/>
                                        </p:tgtEl>
                                        <p:attrNameLst>
                                          <p:attrName>ppt_x</p:attrName>
                                        </p:attrNameLst>
                                      </p:cBhvr>
                                      <p:tavLst>
                                        <p:tav tm="0">
                                          <p:val>
                                            <p:strVal val="#ppt_x"/>
                                          </p:val>
                                        </p:tav>
                                        <p:tav tm="100000">
                                          <p:val>
                                            <p:strVal val="#ppt_x"/>
                                          </p:val>
                                        </p:tav>
                                      </p:tavLst>
                                    </p:anim>
                                    <p:anim calcmode="lin" valueType="num">
                                      <p:cBhvr>
                                        <p:cTn id="16"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3"/>
            <a:ext cx="5652655" cy="3470567"/>
          </a:xfrm>
          <a:prstGeom prst="rect">
            <a:avLst/>
          </a:prstGeom>
          <a:noFill/>
        </p:spPr>
      </p:pic>
      <p:sp>
        <p:nvSpPr>
          <p:cNvPr id="3" name="Content Placeholder 2"/>
          <p:cNvSpPr>
            <a:spLocks noGrp="1"/>
          </p:cNvSpPr>
          <p:nvPr>
            <p:ph idx="1"/>
          </p:nvPr>
        </p:nvSpPr>
        <p:spPr>
          <a:xfrm>
            <a:off x="311726" y="2327564"/>
            <a:ext cx="8682245" cy="4530436"/>
          </a:xfrm>
        </p:spPr>
        <p:txBody>
          <a:bodyPr>
            <a:normAutofit lnSpcReduction="10000"/>
          </a:bodyPr>
          <a:lstStyle/>
          <a:p>
            <a:r>
              <a:rPr lang="en-US" dirty="0" smtClean="0">
                <a:effectLst>
                  <a:outerShdw blurRad="38100" dist="38100" dir="2700000" algn="tl">
                    <a:srgbClr val="000000">
                      <a:alpha val="43137"/>
                    </a:srgbClr>
                  </a:outerShdw>
                </a:effectLst>
              </a:rPr>
              <a:t>Functions the same as </a:t>
            </a:r>
            <a:r>
              <a:rPr lang="en-US" b="1" dirty="0" smtClean="0">
                <a:effectLst>
                  <a:outerShdw blurRad="38100" dist="38100" dir="2700000" algn="tl">
                    <a:srgbClr val="000000">
                      <a:alpha val="43137"/>
                    </a:srgbClr>
                  </a:outerShdw>
                </a:effectLst>
              </a:rPr>
              <a:t>BB </a:t>
            </a:r>
            <a:r>
              <a:rPr lang="en-US" b="1" dirty="0" smtClean="0">
                <a:effectLst>
                  <a:outerShdw blurRad="38100" dist="38100" dir="2700000" algn="tl">
                    <a:srgbClr val="000000">
                      <a:alpha val="43137"/>
                    </a:srgbClr>
                  </a:outerShdw>
                </a:effectLst>
              </a:rPr>
              <a:t>Discussion Board</a:t>
            </a:r>
            <a:r>
              <a:rPr lang="en-US" dirty="0" smtClean="0">
                <a:effectLst>
                  <a:outerShdw blurRad="38100" dist="38100" dir="2700000" algn="tl">
                    <a:srgbClr val="000000">
                      <a:alpha val="43137"/>
                    </a:srgbClr>
                  </a:outerShdw>
                </a:effectLst>
              </a:rPr>
              <a:t> except you know </a:t>
            </a:r>
            <a:r>
              <a:rPr lang="en-US" u="sng" dirty="0" smtClean="0">
                <a:effectLst>
                  <a:outerShdw blurRad="38100" dist="38100" dir="2700000" algn="tl">
                    <a:srgbClr val="000000">
                      <a:alpha val="43137"/>
                    </a:srgbClr>
                  </a:outerShdw>
                </a:effectLst>
              </a:rPr>
              <a:t>students will actually see it</a:t>
            </a:r>
            <a:r>
              <a:rPr lang="en-US" dirty="0" smtClean="0">
                <a:effectLst>
                  <a:outerShdw blurRad="38100" dist="38100" dir="2700000" algn="tl">
                    <a:srgbClr val="000000">
                      <a:alpha val="43137"/>
                    </a:srgbClr>
                  </a:outerShdw>
                </a:effectLst>
              </a:rPr>
              <a:t>.</a:t>
            </a:r>
          </a:p>
          <a:p>
            <a:r>
              <a:rPr lang="en-US" dirty="0" smtClean="0">
                <a:effectLst>
                  <a:outerShdw blurRad="38100" dist="38100" dir="2700000" algn="tl">
                    <a:srgbClr val="000000">
                      <a:alpha val="43137"/>
                    </a:srgbClr>
                  </a:outerShdw>
                </a:effectLst>
              </a:rPr>
              <a:t>More interactive with your students</a:t>
            </a:r>
          </a:p>
          <a:p>
            <a:r>
              <a:rPr lang="en-US" dirty="0" smtClean="0">
                <a:effectLst>
                  <a:outerShdw blurRad="38100" dist="38100" dir="2700000" algn="tl">
                    <a:srgbClr val="000000">
                      <a:alpha val="43137"/>
                    </a:srgbClr>
                  </a:outerShdw>
                </a:effectLst>
              </a:rPr>
              <a:t>I use it:</a:t>
            </a:r>
          </a:p>
          <a:p>
            <a:pPr lvl="1"/>
            <a:r>
              <a:rPr lang="en-US" dirty="0" smtClean="0">
                <a:effectLst>
                  <a:outerShdw blurRad="38100" dist="38100" dir="2700000" algn="tl">
                    <a:srgbClr val="000000">
                      <a:alpha val="43137"/>
                    </a:srgbClr>
                  </a:outerShdw>
                </a:effectLst>
              </a:rPr>
              <a:t>With smaller groups of students (Practicum Students, Online Students, Smaller Labs, DL courses, committees)</a:t>
            </a:r>
          </a:p>
          <a:p>
            <a:pPr lvl="1"/>
            <a:r>
              <a:rPr lang="en-US" dirty="0" smtClean="0">
                <a:effectLst>
                  <a:outerShdw blurRad="38100" dist="38100" dir="2700000" algn="tl">
                    <a:srgbClr val="000000">
                      <a:alpha val="43137"/>
                    </a:srgbClr>
                  </a:outerShdw>
                </a:effectLst>
              </a:rPr>
              <a:t>To deal with student questions – each student benefits from other students’ questions</a:t>
            </a:r>
          </a:p>
          <a:p>
            <a:pPr lvl="1"/>
            <a:r>
              <a:rPr lang="en-US" dirty="0" smtClean="0">
                <a:effectLst>
                  <a:outerShdw blurRad="38100" dist="38100" dir="2700000" algn="tl">
                    <a:srgbClr val="000000">
                      <a:alpha val="43137"/>
                    </a:srgbClr>
                  </a:outerShdw>
                </a:effectLst>
              </a:rPr>
              <a:t>Because I benefit as I give one answer and all     students see the one answer</a:t>
            </a:r>
          </a:p>
          <a:p>
            <a:pPr lvl="1"/>
            <a:r>
              <a:rPr lang="en-US" dirty="0" smtClean="0">
                <a:effectLst>
                  <a:outerShdw blurRad="38100" dist="38100" dir="2700000" algn="tl">
                    <a:srgbClr val="000000">
                      <a:alpha val="43137"/>
                    </a:srgbClr>
                  </a:outerShdw>
                </a:effectLst>
              </a:rPr>
              <a:t>With project groups &amp; leadership groups as well</a:t>
            </a:r>
          </a:p>
          <a:p>
            <a:pPr lvl="1"/>
            <a:endParaRPr lang="en-US" dirty="0" smtClean="0"/>
          </a:p>
          <a:p>
            <a:endParaRPr lang="en-US" dirty="0"/>
          </a:p>
        </p:txBody>
      </p:sp>
      <p:sp>
        <p:nvSpPr>
          <p:cNvPr id="2" name="TextBox 1"/>
          <p:cNvSpPr txBox="1"/>
          <p:nvPr/>
        </p:nvSpPr>
        <p:spPr>
          <a:xfrm>
            <a:off x="100013" y="562017"/>
            <a:ext cx="2026228" cy="646331"/>
          </a:xfrm>
          <a:prstGeom prst="rect">
            <a:avLst/>
          </a:prstGeom>
          <a:noFill/>
        </p:spPr>
        <p:txBody>
          <a:bodyPr wrap="square" rtlCol="0">
            <a:spAutoFit/>
          </a:bodyPr>
          <a:lstStyle/>
          <a:p>
            <a:r>
              <a:rPr lang="en-US" sz="3600" b="1" dirty="0" smtClean="0"/>
              <a:t>Why use</a:t>
            </a:r>
            <a:endParaRPr lang="en-US" sz="3600" b="1" dirty="0"/>
          </a:p>
        </p:txBody>
      </p:sp>
      <p:sp>
        <p:nvSpPr>
          <p:cNvPr id="10" name="TextBox 9"/>
          <p:cNvSpPr txBox="1"/>
          <p:nvPr/>
        </p:nvSpPr>
        <p:spPr>
          <a:xfrm>
            <a:off x="114299" y="1045015"/>
            <a:ext cx="3730337" cy="923330"/>
          </a:xfrm>
          <a:prstGeom prst="rect">
            <a:avLst/>
          </a:prstGeom>
          <a:noFill/>
        </p:spPr>
        <p:txBody>
          <a:bodyPr wrap="square" rtlCol="0">
            <a:spAutoFit/>
          </a:bodyPr>
          <a:lstStyle/>
          <a:p>
            <a:r>
              <a:rPr lang="en-US" sz="5400" b="1" dirty="0" smtClean="0"/>
              <a:t>WhatsApp</a:t>
            </a:r>
            <a:endParaRPr lang="en-US" sz="4800" b="1" dirty="0"/>
          </a:p>
        </p:txBody>
      </p:sp>
      <p:pic>
        <p:nvPicPr>
          <p:cNvPr id="11" name="Picture 11" descr="http://media.whatsapp.com/directory/logos/Bitmap/-thumbnails/logo-color-symbol.png?rnd=1378422079"/>
          <p:cNvPicPr>
            <a:picLocks noChangeAspect="1" noChangeArrowheads="1"/>
          </p:cNvPicPr>
          <p:nvPr/>
        </p:nvPicPr>
        <p:blipFill rotWithShape="1">
          <a:blip r:embed="rId3">
            <a:extLst>
              <a:ext uri="{28A0092B-C50C-407E-A947-70E740481C1C}">
                <a14:useLocalDpi xmlns:a14="http://schemas.microsoft.com/office/drawing/2010/main" val="0"/>
              </a:ext>
            </a:extLst>
          </a:blip>
          <a:srcRect l="24140" t="14720" r="25866" b="11492"/>
          <a:stretch/>
        </p:blipFill>
        <p:spPr bwMode="auto">
          <a:xfrm>
            <a:off x="3112677" y="1001970"/>
            <a:ext cx="1071473" cy="1009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media.whatsapp.com/directory/logos/Bitmap/-thumbnails/logo-color-symbol.png?rnd=1378422079"/>
          <p:cNvPicPr>
            <a:picLocks noChangeAspect="1" noChangeArrowheads="1"/>
          </p:cNvPicPr>
          <p:nvPr/>
        </p:nvPicPr>
        <p:blipFill rotWithShape="1">
          <a:blip r:embed="rId3">
            <a:extLst>
              <a:ext uri="{28A0092B-C50C-407E-A947-70E740481C1C}">
                <a14:useLocalDpi xmlns:a14="http://schemas.microsoft.com/office/drawing/2010/main" val="0"/>
              </a:ext>
            </a:extLst>
          </a:blip>
          <a:srcRect l="24140" t="14720" r="25866" b="11492"/>
          <a:stretch/>
        </p:blipFill>
        <p:spPr bwMode="auto">
          <a:xfrm>
            <a:off x="8041427" y="5839691"/>
            <a:ext cx="937522" cy="8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5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3"/>
            <a:ext cx="5652655" cy="3470567"/>
          </a:xfrm>
          <a:prstGeom prst="rect">
            <a:avLst/>
          </a:prstGeom>
          <a:noFill/>
        </p:spPr>
      </p:pic>
      <p:sp>
        <p:nvSpPr>
          <p:cNvPr id="3" name="Content Placeholder 2"/>
          <p:cNvSpPr>
            <a:spLocks noGrp="1"/>
          </p:cNvSpPr>
          <p:nvPr>
            <p:ph idx="1"/>
          </p:nvPr>
        </p:nvSpPr>
        <p:spPr>
          <a:xfrm>
            <a:off x="0" y="3158836"/>
            <a:ext cx="9144000" cy="3699163"/>
          </a:xfrm>
        </p:spPr>
        <p:txBody>
          <a:bodyPr>
            <a:normAutofit/>
          </a:bodyPr>
          <a:lstStyle/>
          <a:p>
            <a:pPr marL="0" indent="0" algn="ctr">
              <a:buNone/>
            </a:pPr>
            <a:r>
              <a:rPr lang="en-US" sz="6000" dirty="0" smtClean="0">
                <a:effectLst>
                  <a:outerShdw blurRad="38100" dist="38100" dir="2700000" algn="tl">
                    <a:srgbClr val="000000">
                      <a:alpha val="43137"/>
                    </a:srgbClr>
                  </a:outerShdw>
                </a:effectLst>
              </a:rPr>
              <a:t>www.whatsapp.com</a:t>
            </a:r>
          </a:p>
          <a:p>
            <a:pPr lvl="1"/>
            <a:endParaRPr lang="en-US" dirty="0" smtClean="0"/>
          </a:p>
          <a:p>
            <a:pPr marL="0" indent="0" algn="ctr">
              <a:buNone/>
            </a:pPr>
            <a:r>
              <a:rPr lang="en-US" dirty="0" smtClean="0"/>
              <a:t>Available on </a:t>
            </a:r>
            <a:r>
              <a:rPr lang="en-US" dirty="0" err="1" smtClean="0"/>
              <a:t>iTune</a:t>
            </a:r>
            <a:r>
              <a:rPr lang="en-US" dirty="0" smtClean="0"/>
              <a:t> Store &amp; Play Store</a:t>
            </a:r>
            <a:endParaRPr lang="en-US" dirty="0"/>
          </a:p>
        </p:txBody>
      </p:sp>
      <p:sp>
        <p:nvSpPr>
          <p:cNvPr id="10" name="TextBox 9"/>
          <p:cNvSpPr txBox="1"/>
          <p:nvPr/>
        </p:nvSpPr>
        <p:spPr>
          <a:xfrm>
            <a:off x="114299" y="1045015"/>
            <a:ext cx="3730337" cy="923330"/>
          </a:xfrm>
          <a:prstGeom prst="rect">
            <a:avLst/>
          </a:prstGeom>
          <a:noFill/>
        </p:spPr>
        <p:txBody>
          <a:bodyPr wrap="square" rtlCol="0">
            <a:spAutoFit/>
          </a:bodyPr>
          <a:lstStyle/>
          <a:p>
            <a:r>
              <a:rPr lang="en-US" sz="5400" b="1" dirty="0" smtClean="0"/>
              <a:t>WhatsApp</a:t>
            </a:r>
            <a:endParaRPr lang="en-US" sz="4800" b="1" dirty="0"/>
          </a:p>
        </p:txBody>
      </p:sp>
      <p:pic>
        <p:nvPicPr>
          <p:cNvPr id="11" name="Picture 11" descr="http://media.whatsapp.com/directory/logos/Bitmap/-thumbnails/logo-color-symbol.png?rnd=1378422079"/>
          <p:cNvPicPr>
            <a:picLocks noChangeAspect="1" noChangeArrowheads="1"/>
          </p:cNvPicPr>
          <p:nvPr/>
        </p:nvPicPr>
        <p:blipFill rotWithShape="1">
          <a:blip r:embed="rId3">
            <a:extLst>
              <a:ext uri="{28A0092B-C50C-407E-A947-70E740481C1C}">
                <a14:useLocalDpi xmlns:a14="http://schemas.microsoft.com/office/drawing/2010/main" val="0"/>
              </a:ext>
            </a:extLst>
          </a:blip>
          <a:srcRect l="24140" t="14720" r="25866" b="11492"/>
          <a:stretch/>
        </p:blipFill>
        <p:spPr bwMode="auto">
          <a:xfrm>
            <a:off x="3112677" y="1001970"/>
            <a:ext cx="1071473" cy="10094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media.whatsapp.com/directory/logos/Bitmap/-thumbnails/logo-color-symbol.png?rnd=1378422079"/>
          <p:cNvPicPr>
            <a:picLocks noChangeAspect="1" noChangeArrowheads="1"/>
          </p:cNvPicPr>
          <p:nvPr/>
        </p:nvPicPr>
        <p:blipFill rotWithShape="1">
          <a:blip r:embed="rId3">
            <a:extLst>
              <a:ext uri="{28A0092B-C50C-407E-A947-70E740481C1C}">
                <a14:useLocalDpi xmlns:a14="http://schemas.microsoft.com/office/drawing/2010/main" val="0"/>
              </a:ext>
            </a:extLst>
          </a:blip>
          <a:srcRect l="24140" t="14720" r="25866" b="11492"/>
          <a:stretch/>
        </p:blipFill>
        <p:spPr bwMode="auto">
          <a:xfrm>
            <a:off x="8041427" y="5839691"/>
            <a:ext cx="937522" cy="883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10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4441392"/>
            <a:ext cx="8645236" cy="1143000"/>
          </a:xfrm>
        </p:spPr>
        <p:txBody>
          <a:bodyPr>
            <a:noAutofit/>
          </a:bodyPr>
          <a:lstStyle/>
          <a:p>
            <a:r>
              <a:rPr lang="en-US" sz="3200" dirty="0" smtClean="0"/>
              <a:t>Ever wished you could have told a class of students </a:t>
            </a:r>
            <a:r>
              <a:rPr lang="en-US" sz="3200" i="1" dirty="0" smtClean="0"/>
              <a:t>to</a:t>
            </a:r>
            <a:r>
              <a:rPr lang="en-US" sz="3200" dirty="0" smtClean="0"/>
              <a:t> bring an auxiliary text to next class, but forgot?</a:t>
            </a:r>
            <a:br>
              <a:rPr lang="en-US" sz="3200" dirty="0" smtClean="0"/>
            </a:br>
            <a:r>
              <a:rPr lang="en-US" sz="2000" dirty="0"/>
              <a:t/>
            </a:r>
            <a:br>
              <a:rPr lang="en-US" sz="2000" dirty="0"/>
            </a:br>
            <a:r>
              <a:rPr lang="en-US" sz="3200" dirty="0" smtClean="0"/>
              <a:t>Ever emailed the class to bring something to class and only half of the class read the email?</a:t>
            </a:r>
            <a:endParaRPr lang="en-US" sz="3200" dirty="0"/>
          </a:p>
        </p:txBody>
      </p:sp>
      <p:pic>
        <p:nvPicPr>
          <p:cNvPr id="2050" name="Picture 2" descr="https://encrypted-tbn2.gstatic.com/images?q=tbn:ANd9GcSTrxWcTjfAmupUdnXYfSG71A6eGEM6lZ6aBaYKsmuWCfSBWRb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648" y="768927"/>
            <a:ext cx="3799662" cy="2121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2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3"/>
            <a:ext cx="5652655" cy="3470567"/>
          </a:xfrm>
          <a:prstGeom prst="rect">
            <a:avLst/>
          </a:prstGeom>
          <a:noFill/>
        </p:spPr>
      </p:pic>
      <p:sp>
        <p:nvSpPr>
          <p:cNvPr id="3" name="Content Placeholder 2"/>
          <p:cNvSpPr>
            <a:spLocks noGrp="1"/>
          </p:cNvSpPr>
          <p:nvPr>
            <p:ph idx="1"/>
          </p:nvPr>
        </p:nvSpPr>
        <p:spPr>
          <a:xfrm>
            <a:off x="311726" y="2445488"/>
            <a:ext cx="4664311" cy="4412512"/>
          </a:xfrm>
        </p:spPr>
        <p:txBody>
          <a:bodyPr>
            <a:normAutofit fontScale="92500" lnSpcReduction="20000"/>
          </a:bodyPr>
          <a:lstStyle/>
          <a:p>
            <a:r>
              <a:rPr lang="en-US" dirty="0" smtClean="0">
                <a:effectLst>
                  <a:outerShdw blurRad="38100" dist="38100" dir="2700000" algn="tl">
                    <a:srgbClr val="000000">
                      <a:alpha val="43137"/>
                    </a:srgbClr>
                  </a:outerShdw>
                </a:effectLst>
              </a:rPr>
              <a:t>A class texting app</a:t>
            </a:r>
          </a:p>
          <a:p>
            <a:r>
              <a:rPr lang="en-US" dirty="0" smtClean="0">
                <a:effectLst>
                  <a:outerShdw blurRad="38100" dist="38100" dir="2700000" algn="tl">
                    <a:srgbClr val="000000">
                      <a:alpha val="43137"/>
                    </a:srgbClr>
                  </a:outerShdw>
                </a:effectLst>
              </a:rPr>
              <a:t>Communicating </a:t>
            </a:r>
            <a:r>
              <a:rPr lang="en-US" u="sng" dirty="0" smtClean="0">
                <a:effectLst>
                  <a:outerShdw blurRad="38100" dist="38100" dir="2700000" algn="tl">
                    <a:srgbClr val="000000">
                      <a:alpha val="43137"/>
                    </a:srgbClr>
                  </a:outerShdw>
                </a:effectLst>
              </a:rPr>
              <a:t>one-way</a:t>
            </a:r>
            <a:r>
              <a:rPr lang="en-US" dirty="0" smtClean="0">
                <a:effectLst>
                  <a:outerShdw blurRad="38100" dist="38100" dir="2700000" algn="tl">
                    <a:srgbClr val="000000">
                      <a:alpha val="43137"/>
                    </a:srgbClr>
                  </a:outerShdw>
                </a:effectLst>
              </a:rPr>
              <a:t> to entire class immediately or having a reminder text sent at a future point</a:t>
            </a:r>
          </a:p>
          <a:p>
            <a:r>
              <a:rPr lang="en-US" dirty="0" smtClean="0">
                <a:effectLst>
                  <a:outerShdw blurRad="38100" dist="38100" dir="2700000" algn="tl">
                    <a:srgbClr val="000000">
                      <a:alpha val="43137"/>
                    </a:srgbClr>
                  </a:outerShdw>
                </a:effectLst>
              </a:rPr>
              <a:t>Your cell number is </a:t>
            </a:r>
            <a:r>
              <a:rPr lang="en-US" u="sng" dirty="0" smtClean="0">
                <a:effectLst>
                  <a:outerShdw blurRad="38100" dist="38100" dir="2700000" algn="tl">
                    <a:srgbClr val="000000">
                      <a:alpha val="43137"/>
                    </a:srgbClr>
                  </a:outerShdw>
                </a:effectLst>
              </a:rPr>
              <a:t>not</a:t>
            </a:r>
            <a:r>
              <a:rPr lang="en-US" dirty="0" smtClean="0">
                <a:effectLst>
                  <a:outerShdw blurRad="38100" dist="38100" dir="2700000" algn="tl">
                    <a:srgbClr val="000000">
                      <a:alpha val="43137"/>
                    </a:srgbClr>
                  </a:outerShdw>
                </a:effectLst>
              </a:rPr>
              <a:t> given to students</a:t>
            </a:r>
          </a:p>
          <a:p>
            <a:r>
              <a:rPr lang="en-US" dirty="0" smtClean="0">
                <a:effectLst>
                  <a:outerShdw blurRad="38100" dist="38100" dir="2700000" algn="tl">
                    <a:srgbClr val="000000">
                      <a:alpha val="43137"/>
                    </a:srgbClr>
                  </a:outerShdw>
                </a:effectLst>
              </a:rPr>
              <a:t>Used by 1 in 5 teachers in the United States</a:t>
            </a:r>
          </a:p>
          <a:p>
            <a:r>
              <a:rPr lang="en-US" u="sng" dirty="0" smtClean="0">
                <a:effectLst>
                  <a:outerShdw blurRad="38100" dist="38100" dir="2700000" algn="tl">
                    <a:srgbClr val="000000">
                      <a:alpha val="43137"/>
                    </a:srgbClr>
                  </a:outerShdw>
                </a:effectLst>
              </a:rPr>
              <a:t>Free</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for the students</a:t>
            </a:r>
          </a:p>
          <a:p>
            <a:r>
              <a:rPr lang="en-US" u="sng" dirty="0" smtClean="0">
                <a:effectLst>
                  <a:outerShdw blurRad="38100" dist="38100" dir="2700000" algn="tl">
                    <a:srgbClr val="000000">
                      <a:alpha val="43137"/>
                    </a:srgbClr>
                  </a:outerShdw>
                </a:effectLst>
              </a:rPr>
              <a:t>Free</a:t>
            </a:r>
            <a:r>
              <a:rPr lang="en-US" dirty="0" smtClean="0">
                <a:effectLst>
                  <a:outerShdw blurRad="38100" dist="38100" dir="2700000" algn="tl">
                    <a:srgbClr val="000000">
                      <a:alpha val="43137"/>
                    </a:srgbClr>
                  </a:outerShdw>
                </a:effectLst>
              </a:rPr>
              <a:t> for the teacher</a:t>
            </a:r>
          </a:p>
          <a:p>
            <a:r>
              <a:rPr lang="en-US" dirty="0" smtClean="0">
                <a:effectLst>
                  <a:outerShdw blurRad="38100" dist="38100" dir="2700000" algn="tl">
                    <a:srgbClr val="000000">
                      <a:alpha val="43137"/>
                    </a:srgbClr>
                  </a:outerShdw>
                </a:effectLst>
              </a:rPr>
              <a:t>www.remind.com</a:t>
            </a:r>
          </a:p>
          <a:p>
            <a:endParaRPr lang="en-US" dirty="0" smtClean="0"/>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54" y="909555"/>
            <a:ext cx="3914774" cy="92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s://lh4.googleusercontent.com/-3PeeJ8IKsK0/U9h4B8pZn1I/AAAAAAAAAk4/IefjAOV2nsw/w425-h708-no/Screenshot_2014-07-29-22-09-1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049" y="170122"/>
            <a:ext cx="3899730" cy="649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233611" y="4093534"/>
            <a:ext cx="1052623" cy="105262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36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1000"/>
                                        <p:tgtEl>
                                          <p:spTgt spid="3">
                                            <p:txEl>
                                              <p:pRg st="4" end="4"/>
                                            </p:txEl>
                                          </p:spTgt>
                                        </p:tgtEl>
                                      </p:cBhvr>
                                    </p:animEffect>
                                    <p:anim calcmode="lin" valueType="num">
                                      <p:cBhvr>
                                        <p:cTn id="5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
                                            <p:txEl>
                                              <p:pRg st="5" end="5"/>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5HIxkn3v1CU/U9h4DMStpbI/AAAAAAAAAlE/t40EJMGGoVg/w425-h708-no/Screenshot_2014-07-29-22-10-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115" y="160195"/>
            <a:ext cx="3075077" cy="512271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1" name="Picture 7" descr="https://lh4.googleusercontent.com/-3PeeJ8IKsK0/U9h4B8pZn1I/AAAAAAAAAk4/IefjAOV2nsw/w425-h708-no/Screenshot_2014-07-29-22-09-11.png"/>
          <p:cNvPicPr>
            <a:picLocks noChangeAspect="1" noChangeArrowheads="1"/>
          </p:cNvPicPr>
          <p:nvPr/>
        </p:nvPicPr>
        <p:blipFill rotWithShape="1">
          <a:blip r:embed="rId3">
            <a:extLst>
              <a:ext uri="{28A0092B-C50C-407E-A947-70E740481C1C}">
                <a14:useLocalDpi xmlns:a14="http://schemas.microsoft.com/office/drawing/2010/main" val="0"/>
              </a:ext>
            </a:extLst>
          </a:blip>
          <a:srcRect l="6929" t="61375" r="75349" b="24714"/>
          <a:stretch/>
        </p:blipFill>
        <p:spPr bwMode="auto">
          <a:xfrm>
            <a:off x="180753" y="160195"/>
            <a:ext cx="1113555" cy="145618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webb.MHC\Documents\AAAAAAAAAAA\AAAAA\Screenshot_2014-07-29-22-31-5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508" y="772390"/>
            <a:ext cx="3123508" cy="52058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C:\Users\rwebb.MHC\Documents\AAAAAAAAAAA\AAAAA\Screenshot_2014-07-29-22-34-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6486" y="1394112"/>
            <a:ext cx="3085061" cy="51417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C:\Users\rwebb.MHC\Documents\AAAAAAAAAAA\AAAAA\Screenshot_2014-07-29-22-34-0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7031" y="1962153"/>
            <a:ext cx="2868066" cy="47801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79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28603"/>
            <a:ext cx="5652655" cy="3470567"/>
          </a:xfrm>
          <a:prstGeom prst="rect">
            <a:avLst/>
          </a:prstGeom>
          <a:noFill/>
        </p:spPr>
      </p:pic>
      <p:sp>
        <p:nvSpPr>
          <p:cNvPr id="3" name="Content Placeholder 2"/>
          <p:cNvSpPr>
            <a:spLocks noGrp="1"/>
          </p:cNvSpPr>
          <p:nvPr>
            <p:ph idx="1"/>
          </p:nvPr>
        </p:nvSpPr>
        <p:spPr>
          <a:xfrm>
            <a:off x="311726" y="2421082"/>
            <a:ext cx="8682245" cy="4436918"/>
          </a:xfrm>
        </p:spPr>
        <p:txBody>
          <a:bodyPr>
            <a:normAutofit lnSpcReduction="10000"/>
          </a:bodyPr>
          <a:lstStyle/>
          <a:p>
            <a:r>
              <a:rPr lang="en-US" dirty="0" smtClean="0"/>
              <a:t>Students don’t always look at their emails in a timely way, but they do always look at their phones</a:t>
            </a:r>
          </a:p>
          <a:p>
            <a:r>
              <a:rPr lang="en-US" dirty="0" smtClean="0"/>
              <a:t>Students appreciate the reminders</a:t>
            </a:r>
          </a:p>
          <a:p>
            <a:r>
              <a:rPr lang="en-US" dirty="0" smtClean="0"/>
              <a:t>I use it to:</a:t>
            </a:r>
          </a:p>
          <a:p>
            <a:pPr lvl="1"/>
            <a:r>
              <a:rPr lang="en-US" dirty="0" smtClean="0"/>
              <a:t>Remind students to </a:t>
            </a:r>
            <a:r>
              <a:rPr lang="en-US" u="sng" dirty="0" smtClean="0"/>
              <a:t>bring a certain text</a:t>
            </a:r>
            <a:r>
              <a:rPr lang="en-US" dirty="0" smtClean="0"/>
              <a:t> for a lab or class</a:t>
            </a:r>
          </a:p>
          <a:p>
            <a:pPr lvl="1"/>
            <a:r>
              <a:rPr lang="en-US" dirty="0" smtClean="0"/>
              <a:t>Tell students if location of class or lab has changed</a:t>
            </a:r>
          </a:p>
          <a:p>
            <a:pPr lvl="1"/>
            <a:r>
              <a:rPr lang="en-US" dirty="0" smtClean="0"/>
              <a:t>Tell students when test grades are on BB</a:t>
            </a:r>
          </a:p>
          <a:p>
            <a:pPr lvl="1"/>
            <a:r>
              <a:rPr lang="en-US" dirty="0" smtClean="0"/>
              <a:t>Tell students when I have put something new up              onto BB (</a:t>
            </a:r>
            <a:r>
              <a:rPr lang="en-US" dirty="0" err="1" smtClean="0"/>
              <a:t>ie</a:t>
            </a:r>
            <a:r>
              <a:rPr lang="en-US" dirty="0" smtClean="0"/>
              <a:t>: lecture notes or a new resource)</a:t>
            </a:r>
          </a:p>
          <a:p>
            <a:pPr lvl="1"/>
            <a:r>
              <a:rPr lang="en-US" dirty="0" smtClean="0"/>
              <a:t>Tell students important info between classes</a:t>
            </a:r>
          </a:p>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54" y="909555"/>
            <a:ext cx="3914774" cy="92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ttps://lh4.googleusercontent.com/-3PeeJ8IKsK0/U9h4B8pZn1I/AAAAAAAAAk4/IefjAOV2nsw/w425-h708-no/Screenshot_2014-07-29-22-09-11.png"/>
          <p:cNvPicPr>
            <a:picLocks noChangeAspect="1" noChangeArrowheads="1"/>
          </p:cNvPicPr>
          <p:nvPr/>
        </p:nvPicPr>
        <p:blipFill rotWithShape="1">
          <a:blip r:embed="rId4">
            <a:extLst>
              <a:ext uri="{28A0092B-C50C-407E-A947-70E740481C1C}">
                <a14:useLocalDpi xmlns:a14="http://schemas.microsoft.com/office/drawing/2010/main" val="0"/>
              </a:ext>
            </a:extLst>
          </a:blip>
          <a:srcRect l="6929" t="61375" r="75349" b="24714"/>
          <a:stretch/>
        </p:blipFill>
        <p:spPr bwMode="auto">
          <a:xfrm>
            <a:off x="7969827" y="5337490"/>
            <a:ext cx="1024144" cy="13392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0013" y="562017"/>
            <a:ext cx="2026228" cy="646331"/>
          </a:xfrm>
          <a:prstGeom prst="rect">
            <a:avLst/>
          </a:prstGeom>
          <a:noFill/>
        </p:spPr>
        <p:txBody>
          <a:bodyPr wrap="square" rtlCol="0">
            <a:spAutoFit/>
          </a:bodyPr>
          <a:lstStyle/>
          <a:p>
            <a:r>
              <a:rPr lang="en-US" sz="3600" b="1" dirty="0" smtClean="0"/>
              <a:t>Why use</a:t>
            </a:r>
            <a:endParaRPr lang="en-US" sz="3600" b="1" dirty="0"/>
          </a:p>
        </p:txBody>
      </p:sp>
    </p:spTree>
    <p:extLst>
      <p:ext uri="{BB962C8B-B14F-4D97-AF65-F5344CB8AC3E}">
        <p14:creationId xmlns:p14="http://schemas.microsoft.com/office/powerpoint/2010/main" val="10739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60338"/>
            <a:ext cx="8229600" cy="894034"/>
          </a:xfrm>
        </p:spPr>
        <p:txBody>
          <a:bodyPr/>
          <a:lstStyle/>
          <a:p>
            <a:r>
              <a:rPr lang="en-US" dirty="0" smtClean="0"/>
              <a:t>Earlier you joined my “class”</a:t>
            </a:r>
            <a:endParaRPr lang="en-US" dirty="0"/>
          </a:p>
        </p:txBody>
      </p:sp>
      <p:sp>
        <p:nvSpPr>
          <p:cNvPr id="3" name="Content Placeholder 2"/>
          <p:cNvSpPr>
            <a:spLocks noGrp="1"/>
          </p:cNvSpPr>
          <p:nvPr>
            <p:ph idx="1"/>
          </p:nvPr>
        </p:nvSpPr>
        <p:spPr>
          <a:xfrm>
            <a:off x="4294602" y="2642641"/>
            <a:ext cx="4540826" cy="4215360"/>
          </a:xfrm>
        </p:spPr>
        <p:txBody>
          <a:bodyPr>
            <a:normAutofit/>
          </a:bodyPr>
          <a:lstStyle/>
          <a:p>
            <a:r>
              <a:rPr lang="en-US" dirty="0" smtClean="0"/>
              <a:t>You signed up earlier.</a:t>
            </a:r>
          </a:p>
          <a:p>
            <a:r>
              <a:rPr lang="en-US" dirty="0" smtClean="0"/>
              <a:t>Now I will send out a reminder to you all.</a:t>
            </a:r>
          </a:p>
          <a:p>
            <a:endParaRPr lang="en-US" dirty="0"/>
          </a:p>
          <a:p>
            <a:r>
              <a:rPr lang="en-US" dirty="0" smtClean="0"/>
              <a:t>Note that you (and students) can not text back the Instructor.</a:t>
            </a:r>
          </a:p>
        </p:txBody>
      </p:sp>
      <p:sp>
        <p:nvSpPr>
          <p:cNvPr id="4" name="AutoShape 2" descr="data:image/jpeg;base64,/9j/4AAQSkZJRgABAQAAAQABAAD/2wCEAAkGBxQTEhQUEhQUFhUXFx0aGBgYGRocHxgYFxgXGBYcIBsYHyggGR0lIBcYITEhJikrLy4uGh8zODMsNygtLisBCgoKDg0OGxAQGzUmHyQsKywtLTYyLTExLDcsLCwsLDQ3Li4xLDcsMCw0LCwsLCw0NzQ3LCwsNCw1NDc2LC8tNP/AABEIAM0A9gMBIgACEQEDEQH/xAAcAAEAAwADAQEAAAAAAAAAAAAABQYHAgMEAQj/xABAEAABAgQEAwQIBAUDBAMAAAABAgMABBEhBRIxQQZRYSIycYEHE0JSkaGx8GJywdEjgpLh8RQzshVTotJEY8L/xAAaAQEAAgMBAAAAAAAAAAAAAAAAAwQBAgUG/8QAMBEAAgIBAgQDBwQDAQAAAAAAAAECAxEEIRIxQVEFE5FhcYGhweHwFCIysRUkUgb/2gAMAwEAAhEDEQA/ANxhCEAIQhACEIQAhCEAIQhACEcXHAkVUQANSTQfOKnjfpJw6WqFPhxQ9loZzXxHZHmYAt0IyF/05N17Em4RzU4lJ+AB+sTfDnpek5hYbdSuXUTQFdCkn8ydPMCANDhHFCwQCCCDoRvHKAEIQgBCEIAQhCAEIQgBCEIAQhCAEIQgBCEIAQhCAEIQgBCODzyUAqWoJSNSSAB5mKVj3pUw+XqEuF9Y9loZhUbFXdHxgC8R1zEwlCSpakpSNSogD4mMHx30zTbtRLNoYTzPbXTz7IPkYoWIYpMTS6vvOOk++uw30PZEAfoDHPSth8vUJcL6xs0Kiv5zRPzjPsb9NM05USzTbCfeV21fokfAxnPqkJ7y69E/+xtHc1nKSplk5QK5qV0NLKVQG9uzW8Ac8Xx6ZmjWYfdc6KUcv9I7PyiOjjNuUFfWIKibhNT55iAnlpz6ER5AkqqdcoqakaVA31uRYQBJycqt0OFsBXq05lVWhFBpb1ihmPRNSeUcX1Mhs0cUpytgEdkp5lRVX5A9I6MKwh6ZXkl2lOK1ISNBzJNkjxMaDgXobmHLzDqW/wALYzq81WSn5xBbq6aXib37bt+i3NJP2kbwP6SpmRIQSXWd21HT8ijp4eEb7wrxfLT6MzC+17TarKT5b+MfnnjL0dTMiSpP8ZndaRdH501NPzCo8Ig8OU+yoONqKFp0KVUUP0PgY3qthZHig8o2TyfsGEY9wR6YAaNYh2ToHgLfzj2fGNcl5hLiQpCgpJ0INQYkMnbCEIAQhCAEIQgBCEIAQhCAEIQgBCEIAQhCAEZL6SPSm5LvKlpNKc6e+6oVoeSU7+J6RrUYn6SuDfWOuONWcBNtlA3APLWx8jtQDM8Yx6ZmjWYfcc6KUco/lHZHwiOj5MhSKilFA0IIuCNbR3f9RQ2WlMBXrEVzLXQhddg3cJAuKg1310Iw842OhbgGuvIR0qmTsKfOOU9OuPrzOHMqgSKC9BZI5nlepiZwrguaeocnq083Lf8Ajr8aRJGqU3iCyRTvhVHNrS+P5khWHliqwCaChNKhObQ19g1FiCDbxj6+4t03VnUsmqADrsaABJr0rpekXac9GTiWipp3OseyoZQroDWx1pX5RTRJvNKrQtqQdzQpI+kZspnW/wByGm1NN+8Xlde/zJyQ4WedcSptBZ0ypr61WYbgUvU7R7cc9HrrKSUqClDVJKbnUgKSaZhW6fs9+GcbUSkOjItNLpr26b1TdB/yOnqmeI3JtXYohAJyN5lKyjU5GhmUanU2qT0th8J6by/DY1J52xzbbl9vTHtKdgeJzMm96xgqQsWUCDRQBulaTqPnyoY16S9KgLQK0ONuUoUJuP5TUU86U6xU5fgyadUpRIAOhc7Jpt2U1p53iAxjDn5Z31byCn3SASFC1wqw8tekUb9JVc8vn3WzPMefp7LHCuecFyn+Mnnx2FZARSgBWvwJVRCP/LpziuNcPPFNQnw1v56R9wTGkN9lwA+6Tseo3ETszxsL5UZl8goqBJ/AlNeW8d3QeG6GFWYfHLxj6v35ZDOVkZYSx88lLm5OhIWClQ8iP3ESnCnGc1hyh6tWZqt2yapPh7hjxzz611S5RBpZBqXDXTsoBKAdyfhpEFMYa62nMptSU87GnjTSK12nxJ+VmUV1wy5WpyjxOJ+oODuPJafSAhWR3dpRofLmItcfjCVm1NqCkkgjQg0I8CI17gb0vqRlanqrRoHR3h+Yb+P0iqZNxhHlw7EG30BxlaVoOhSax6oAQhCAEIQgBCEIAQhCAEIQgBHwmPsdMwqggD44+BFC48xUsOtukZmSnK4AKlJBPapvY3HTnSs/PTREV7HWw62Qravw387A+IgCm8WcMNzSA/LFJUU1BBstOwJ+h20PTKZuUKSQQQQaKSdQRrF5k8Wcwx8tuAqlVkm18hOqk9L1KevPX145LMT5JY7DwTVJVQB1PKo16Hbw0AzeTfW2tLjZopJBB1oR4xrmCcdNFtCnMjbg7wKqAkCykk7aGmo06xl62i2tQUkhQsoEXSfDeO9iWFQvMVfS8T06iVXLddirqdJXfhvZrkzQ8R43U4lYZGZI7xBShAPVSj50TUa0EVGdwydn3CUNBSRYLSaIUNQQpzLn11Aiyejp+SccLTiU/wCpBJSV3CgL9itgoctTr4amh1kJrQcrknbooGnUJtWOXr/GbnJ1KKjjvyft25+pd0XhVNaVmW38/t6H5lxLDnZdwtvIKFi9DyOhBFiOoi6+jPiJuXBbeQAhSv8AdAuD+LmnS+30t/pBnpBxvJMkAgVSLFxCqXKctyPEUO8YqxMKToaV1+zGdJqf1EMtY/p+4112jhJeXLdP1R+kDjrTac4AsDRZWMtwQDpegPOKbjWPNzDakJR65PvGyEnY5zuPw1MZU1ijiSCCk02UkEfA/fzi/cP4W1MBtxbpcFQkrWbIqRm7Ngkiu/S8TW2Ktcir4b/57z572bR37f1u2Vp1givtAe0Acp8yI8c1mFCgkUuaKKSRuKjmKxsScKaCAcpSAQlec0Ka6ruAlxAv3aG3URnPEcuyhJcTRP4NjX3a/TTwiOvVZklJYzy6noNT4X5cHZXLPDzzhfVklwwuVKUrSkZQRnRorW9aH51i3Y3M4a3L/wAJ1S3imvZQAnwWlVkDmAa+O+GsuqQcyCUnmDEphEwp59DbhbOdQSFPVyIN7lIISfAjWml49F/llwJzTzHosJP4YfouZU/VrGZdO3I+41LIV/EYQrKO+UpPqxcCoOgudBbwiHQvkY3jCPR+ynKXyqYWAKZ6BCfytjs/GsSPEfCMnMNZXGwCBZxsBKkE03AoRcWNRcR5m7xeuyxyjDEfZsvgjnT1UZSylsYzwrxfMSS8zKyBug91XiNj1je+C/STLToCFkMv+4o2V+U7x+feKeGHJJQzKC21GiHBap1oU+yfiOsRDL5SRQm2nMeB2i5CcZx4ovKJE01lH7RhH5/4G9LLsvlbmavNC2b20D9R93jcMFxpmabDjDiVpPI3HiNo2MkhCEIAQhCAEIQgBCEIAR1uprHZHknHiEmljQ08aWgDOOPON5eUWWgC68NUp0T+Y/pGRY9xVMTVQtWVHuIqB5nUmOzjDCXWZhxTgJS4sqSvnW+U8iBbqBaK+pQGsAWTBnBNMqlnD2xdtR2Nz8Df/wAuYiGw/EVSy8iwcgVpu2oG5Sdr6jzjqYKmVNOmoCgSkJIzD3SRyrQ/d5ziaVS62maQLKolwDZVgD9B5p6wBNzckifbzJUkTCRZWgcA2UNj121FqgUeYbcaKk3SoGikkaH7+MSGAzCh2UkhxF009pPT8Q+YpFlfaRiCKGiJlI7KtA4Bsfu2otUQMJlBbSrMkopmrUFKqEEXFKEEEa9Isa8bn3UhCpg3NLAJKq81JAPwIiEm5RbayCkpWk3Sef38Y5pxMbpPlf8AaNJVwm05xTwbqcor9rwXvC+E3Fkjstg3UloUJpVRKnnCVU1rQgRPN8AshGQy6bg1AHaBClIpm1zVSaUNTFW4b427Pq1qKVJ7i96ciR9fjEk7xE8sUZ9YumYVRUDtkKUFLsL0BuY79UtMq+KGEuud3+e44NleplZieW+mNl+e8pHEvDhljmQr1jJNlbproFAfUW8IjsLxNxheZs695J0UOo+h1EWCZzvkoWsuX/2pcVAp3czqxl12iOm+FJltsuFIUBchJqQOdKX8o5WohXOT8pPhO9oqdWq1Zh5XVHY/xM64UpSnLUgdm6jU6JqKAnwMTzHCjkzZTQaBPeWS48aGuxyp8LxRGXSlSVJJCkkEEbEXBjVOD+OkuJLbuVDxFK6JcFQbclWFt9uQ5d0JVRzUsLr3OlTetTL/AGJNvouS+R1q9GjS2ylsuBwCuapVpupOlPCkZ3jGEOyy8jyaV0ULpWOaTv4axuU16RTKs5VFtKtlkVURSg7I7yuv+YzriXEXZpKkuJDLZUFFx6xJqk9lCdD2geoJHOmunsm2sZkuueg1dde+Uotckuvw+p5+E/SE9KpDTuZ1kd2/bb5ZSdU/hOmxGkWCe46dfRml26JFi4+pKUIoB7KVEm1P7xmDyE5qNkrGxy0J/lvEjJ4CtR7fYHLVW223eGt76RLLR0ylxNHGdMG8s9mJYyhS8y1LmnBYesGVpJOuVsXV5025X8cpgjrpqQEAmtKX2NAjbUa01EWvhfBGVLypNDSx1UqorZW1inTlGm4DwtUdgJSm/U2p9ipEdOjSJw4m1GP50Keo1vlz8muDlL0XqY0cJaQkporNpmJoqu3ROqbU9q9aRxwzFJiRc9Yw4U3rUaEWpnT4Eac9Y2Di/hphTdV1QsCiSSAu9R2RTtAUqQRQWvXTI8alFMLyqIINSFDcDW2xFeuguYxbp5RXGt49yajVqx8EtpdjZuCfSmzNZWpmjTxsD7Kz0MaKlQIqLgx+OXLG1um3Py3+EXrgn0mTEnRDlXWQaFKu8nwO/wB66RXLZ+jYRDcN8TS862FsLB5pOo8REzACEIQAhCEAfDEfPNkxIx1uIrAGb47hyVZmnk1Qruk6c6eI1+Y3jIuLeFFyxKhVTJ0VumugP7/Ghj9IYjh4WCFCoO339Yp+JyGSqVjM2qwJ62ora+ldDprSoGBsqBse9z97+8TvC84kKUw7dtwZTXauh8q/A9I9nF/CBZJcZBU0blO6PDmPmOo0qbbxSRXyP6H94nVikuGRE4OL4kevF8PXLPlHtINUH3knQ+YqD5x7WZnNRaCa62sQRy6gxLzDf+tlKi78uPNbfLqbfFP4oq+HPBK6Huq35KOh8Dp8IgexJjO5cFoRPoCVEImUjsr0DgF6H9ttRaoik4hIKQpSVpKVpsQfv5xNlzKq4IIOo1SfeB+/jrPutInkBDhSmYA/huDRwa0NPp5jcRhPJtgzaJjA8RTnyTBJZV3taVHdKgO8BHRiWHqQtSFpyrTqD93HIxHERsnh5NoT4JKWM4NywiRZQWwcmQ90DQ1BCD2fZzFJNNqx7cZmEshSFeq9aCnL6sWCaEmpACTXs01PhvjWD8SOMI9WRnR7IJoU+Bvbp9I7zjpeJDjpYRT2ElSlWNs2xrTbc8r2Xcnud5+J0ySm28/8/flg7eMmGM2duiXFHtIGhrU5qeyfrXnFYpEo9NJWC1LsCh9pQzuk7nN7A6D/AB68O4ZWvvVr7iLn2qVVom6SN4rTmv5PY4t0/OscoxxnoiOw2dU3ZpCC4a5V5cy01AHZ/pta1Vc4lcO4bmJpztZ1LpoO0qgzWJ7qBVJHQ6gRJf6RLNUBGTYgihIJKRUm6qhYtoaWiY4W4qMo4VFOdtdM40NqEFPhmXY+fMQXzsVTlUk5dOzIklxYlsWPhz0aJbu6cvRF1G+6z5WHWO3iX0dkIzSlagf7SiL2tlUdxY0PIUI0N6wrGGXm0uNKCkE969RTvJI1Bjz4ljKG0ErUlCAACpVBpYa/uTHl/wBfqIz45z/dy4cbe7H1Lflxawlt3MDmHFJUQcyVJNCD2Sg+B0Izj+mLLg3pBdbH8RagqlM6dxStFJ3pe+tud46eNcSRPqC5ZokIrnmFUQlSaDKmqqV71anSuwNYoq3Of391UI9Zo9TZwKbjwt80znajTws2fTk1zXxLrOcSuPrIaIKvacdVoL3pqRY3NhausVzE5hq4K1vum3rK5UpINsqb1Fvgu0RYST0+u37R2Nt7AX+cWLdRZb/J/DoR0aWqn+C379TrCCekdiU00ifwfhhx01X2Ui6jaw3JJskeMc+IFSSWw1Lj1jgN3RZI5ipu5XnpyJiBNMsuLXMh8NxB1hwOMrUhY3B1pz5xtHAvpXS8UszgCHDYLHdUf0P3eMOhGTB+w0mtxpH2KX6JsVW/II9YSVJtU7gEgf8AEnzi6QAhCEAIQhAHBaKxGz0kFAggEGxB3ESscVprAGeYphxar7TW9dUePNPXbfnGacXcHUq7LixuUD9OR6aHa9o3+blaxUMUwot1KBVG6KVoOg3H4dtuUAYNw5iipZ9JvlrQj6p/bkQI9/GGEpbczouy8MyaaAm5HTWo6HpFh4z4UCwXmNxVVPka/r8ecdWAN/6uUclnbLb0rqlVyD4b+BVAFbkXvWoyqP8AERavMbGOctMFs0NaV80nmPv+8Y4lbThqKLQSFJ8O8ImSA4kEbioMYwbrcsDrTc82ELIS+B/Dc94a0NNR08xuIouJ4cttakOJyrT8+RruDsYlpWYLZoa0r5g8x9/3srjbc82G3CEvAfw3Pe6HnXceYjJhxwZszLLWrKhJUrkB908Yl5PARTM6q2uVJ6JIqs2uDtXTWOM1LOS7tFDK4gjqFAGo/Mk01+hj2Mz4WnkoChB2/hkV8LbDygalu4e4ebU3WgykkFKbVpmScx1Uac+UX+W4ZUlCSnL2qEJFRXPcUVTKo6k0JprvGS4Rjy5ZzMm6Se0kmxBXr0PasdNouyOI21oC0ugDW5CSk63BPZMcTW1zjLiszKL5ew7uitg4KNeIyXP2/nyJPijhttbYK8pNSlLiNUqFCRRQuLXGlvCMmxeUWy4W173ChopJKkg113FtRTeLhiHFjswSljO8U2K1qIQnzPeN9P0im46QRncmA6/WmVA7CQNgeVUm/M0pqoWtFC2L5Yh2fP7FPWzqkueZ91y+51Yfjj0uSphxSM2tKUOirgggm6r056R2zGO+tGaZDj7o7pWsBtI0BDYFK1GmnXaIWhOmn+f3jmlAEXvLhxceFnvjf1Ofl4wemdxN56ylURsgWSL17o186m2seZKKeMSuFYG6+RlSQOZ/TnFr/wClyeH0M0rM9SoaTRTnSo0bHVVOlY3MFcwbhh6YIokpB3IufARNLckpIKSR658GhShVgfxOiwGxSmprUEDWIvGuLnnwUIowyberbJqofjcsV+Ayp6RXgIBPBJ4vjr0xZZCWx3WkDKgcre0eqqmIyESmC4C9MqytIJFbqOg89z0EARgEXDhfgN6YIU6C238FH/1+vSLzwvwC1L0W723Ou3hy+vWLfJpU4crCRlBoXPYTTUD31dBYUuRoQJPhbC0S7CUIAA/QCg8rRMRxbRQADYUjlACEIQAhCEAIQhAHFSY8E5LVESMcHE1EAZ/i8gUEqbFd1I58yOR6aHobmoqkUpd9exY0otFL0HIb0O21xzEafi0tFNxOQqSpNlb8lfsev2AKHx5hIIE02OQcp8Eq8u6f5Yq2EP5VerOirp6K3HnrGpoosKbWKhVUqSeooQfEfoYy3HcLLDqmiTa6Fc0nunx2PUGAJN9jN0UI8stNFo0VUJr5pPMff9+MtPqcTsFCyqc/7x1Ot5iCfPqOUYe25Ity2ktzzYadIS6B/Dc59OtdxvqLxS8RkHGXChYyrTvsQdwd0n7oYmENZQCnu6226j7/ALzwyTrYafNHR/tuc6/WvLfxjWFimsoWVuDwyh/6mutje39Jr8v8xwWv76VIP1/tHpxXDVsrLboooaEaEHcHcGPN6seMbkZ3uYk6tsNlRyAaWFeylNyLqskDewEdCW+d45RYeFJGWWVKmXm28ugcVQEU2HtnoKnpAEVI4a46eym3vHT+/lFulOG2JVKXZ1YQDdIVdS/yNC6vHQbkR14lxk212ZBuhFvXupBPiho1CfzLqfwiKfNTK3FqccWpa1d5SiVE+ZvAxh5LLivGSjVMmky6CKFdQXFjnUWaP5L37xiqnUk3JNSeZNyTzMI+pSTYQMnyO6VlluKCUJKlHYCsWnh3gR5/tu/wmxqVWPz0+vSLUJiXk0lEolNRq6ofMA/8leQEAQmEcEttBLs8sJBuGxUlXkLn5DqYtY4xkJRulFISBQUTc9AB/iM1xzizMpXqyXFnVarjy976RXUtLcVncUVE7n9IAv3FvHD8wylTH8KXWShVD28wvRZHdqL0Hxix+iXj5ZWmTmVVBFGl8qeyfv6GtBwdgGTnwR2QhtQP40qJHnoPMR5eDZVbk01kB7KqkjYAfrWnnAH6thHFutBXWl/GOUAIQhACEIQAhCEAIQhAHjnWaiKlicvQxd1prEFi0rrAFInZMKuLKG/Mcj0+nxrXOLsIMwzUD+M1Uj8Q9pPmBUdR1i4zDdDHhmU0ObyPh/aAMQbdyKCxp7XUc/KJxLOYVH+Y7uNcH9S9nSP4btT0C9VDwPeHieUR+BTVD6pXijw3HlA2iyUbujKbEd08xuD+n+I8bU5RWWhIrsO6en7fZknEA3Fohp6dSAQhVTvl0Pnp8OUQqpKfEieVj4OFltSpucbDLxo4P9tzev615b+MUvE8OWw4W3BQjQ7KGxB3EeSWxUhWVdk1/pPOLwzONTTPq5uop3HuRItU7HqbHehuZisykQiwYjwjMN3Qn1qDcKRuPy6/CsRJw52tC25X8qv2gDywicwvhOafUAlpQ6kEfLX5RpHDvo7ZZouYOdfu2t+g+flAGd8P8JTE0RkSQn3jy5jn46dY0rCuFZWRTnco4515+X0HxMSHEXEzEk3QlKeSBqevM+JjIcf4yfmlEN1QnnvQ/wDHyv1gC2cXcbJHZJrTutJpbxpYeH1jO5/EHpk9o0TsgaefPxMcsPwlS1ABKlLOwBKj5beJi/YH6OXlgF0hlHIGqj4q0HlU9IAoMvJAUFKnZIv/AJi24HwPMzFyPVo3J1/YeGsaZg3CsrLDsIClbqV91PnbpHa9xAgr9UwPXOC2VFMqfFWiR0FYAqPE3C3qpVmTl7qecq4r8CLnxJVk/ppYRb+BeEm5UJFAV95R8PqdulYkMPkVZsyqLeUNRZKByHupHPU9Ys0nKBsc1HVXP9gNh+tTAHohCEAIQhACEIQAhCEAIQhACPLNtVEeqPihAFKxSWoYiFpi5YrLVEVSaaoYAr2LYal5pbC9xVJ5Uuk+R+VYyZ9hTaylQyrQqh6Efp9RG2TLdRUai4/URR+PcJzJEy2NAA4OmiVeINj0pygClvvKX3iT02+GkdZEfYQBN4XwS9MthxNaUrUCoCeZOw+kR8xNiWBYzpcSFXykKA8FCxHTam0dCn1lHqytfq61yZjlrsctaE9aR5HW6wBZ8FxxSf8AZeKdykGx8Umx+Ealw9iyHkAnLnGtQP8AEfn1Up9i/wDeO+Vad0QVeX3SAP0jN4y0ymrzyG09VAfAb+UZxxN6USqrcimu3rVj/ij9VfCKzgnAk1Mq7podz938YvmE8GSUpQzK/Wr/AO2i4/mIt5EwBneHYDNTrhVlcdWT2lHbxUbJ8zGiYH6LgmippwD8Df6qIr8APGJ9/ixtlFGm0tNp0qUpA+FflSKTjXpQVdLFFK5gUHxVUnyAgDTJGRl5ZBDTaEJGpNNtzX9SYqnEPpOlWSUtZplzTsd0Hqs6/wAtYy3EMSm5w0fdWpNe5U5QduyNT840Dgz0aZQl2aGXcN79M2w/L8eUAdOHJxDFVVeUWZc+wiqQodTqR1+HONKwLBUMpDTCQCB2lUsB1p8k6n4kezD5KvYbGVAsVcug95XyG/Iz8uwlCcqRQfU8ydzAHGUlUtig1OpOpPWO+EIAQhCAEIQgBCEIAQhCAEIQgBCEIA88y3URVcVlaGLiREViUrUQBSVCPE5KhRKCAUrBsdK07Q8CInJmTIMdQlD57eMAYtxFgC5VZBBLZPZV/wDlXJQ+evhDxvORDuZDiakWUk6iuxBsRyNwdohZvgGVWapBR+UkfK4+QgDIY75aRW6cqEKUegjWJL0dyqTVRWrof7Ui1yGGMMpo22kU5gH5Up50rAGVYL6OXljO8Q2gXJJGg1ubfCsW3DpKSlP9tv16x7Sh2QfFQqfICOHG/Gcu2nJ6z1iyQMqO1ZN1XFhfKKV5xms/xa+7UNANJ5i5/qNh5QBo2N8U5Un1rqWke4nsg+QurzijYjxqT2Zdv+ZX6JH6xAMYY44cyqqJ9pRP1Nz5RLy2FISO1f5D4b+cARK0PzCquKUs/IfoIksOwMqWG0JLjh0Qn6qUdB1tEthci7MqDcumia0K6WHRI3P31jVOHOG2pNvQFZpmJvU7VPtGug0rpU3gDx8IcGNyoS47lW9SxA7Lddcg5/jNztzi4SUoXb3S3zFiv8vJP4t9ucd0lhpX2nR2dkHfqr/1+PITEAcW2wkAJAAFgBtHKEIAQhCAEIQgBCEIAQhCAEIQgBCEIAQhCAEcHEVjnCAIyYkgY8K5OkWAiOpbMAVafwdDtCoEKHdWk5VJ8CNR0NR0jwf9Im09x1pwf/YgpPxQaH+kRczLR9TLwBT0YbOnUyyOo9Yv5dn6x4sUwVyxcWp8DvN0yp8QhNlU91Va7GtjoXqo8z8oDAGV4hw1LzKaEADalqHmKaHobc4r05wA60as+qfTtmPq1fBZKD4pV5Rq2KcPqJK2SEr3Cq5V+NLpV+IV6g2pDuTK2rPtOtfiylaD/O3UfGh6QBnQwCdP/wAVQ6laKfEG8SuF8APukGZIQj3RaviTc+QMW9rH2NA6mvIVJ+AFYlsP9a9/tNLCf+46koSPBKqLX5AA+8IA+Ybh7culLbKKk2FBdXOnujmSfExYMPw3KQtyil7AaI8K6nbN9K0jvkZFLQNLqPeUdT+w6C3xMeqAEIQgBCEIAQhCAEIQgBCEIAQhCAEIQgBCEIAQhCAEIQgBCEIAQhCAEfKR9hAHEoj4ExzhAHEJjlCEAIQhACEIQAhCEAIQhACEIQAhCE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UFhUXFx0aGBgYGRocHxgYFxgXGBYcIBsYHyggGR0lIBcYITEhJikrLy4uGh8zODMsNygtLisBCgoKDg0OGxAQGzUmHyQsKywtLTYyLTExLDcsLCwsLDQ3Li4xLDcsMCw0LCwsLCw0NzQ3LCwsNCw1NDc2LC8tNP/AABEIAM0A9gMBIgACEQEDEQH/xAAcAAEAAwADAQEAAAAAAAAAAAAABQYHAgMEAQj/xABAEAABAgQEAwQIBAUDBAMAAAABAgMABBEhBRIxQQZRYSIycYEHE0JSkaGx8GJywdEjgpLh8RQzshVTotJEY8L/xAAaAQEAAgMBAAAAAAAAAAAAAAAAAwQBAgUG/8QAMBEAAgIBAgQDBwQDAQAAAAAAAAECAxEEIRIxQVEFE5FhcYGhweHwFCIysRUkUgb/2gAMAwEAAhEDEQA/ANxhCEAIQhACEIQAhCEAIQhACEcXHAkVUQANSTQfOKnjfpJw6WqFPhxQ9loZzXxHZHmYAt0IyF/05N17Em4RzU4lJ+AB+sTfDnpek5hYbdSuXUTQFdCkn8ydPMCANDhHFCwQCCCDoRvHKAEIQgBCEIAQhCAEIQgBCEIAQhCAEIQgBCEIAQhCAEIQgBCODzyUAqWoJSNSSAB5mKVj3pUw+XqEuF9Y9loZhUbFXdHxgC8R1zEwlCSpakpSNSogD4mMHx30zTbtRLNoYTzPbXTz7IPkYoWIYpMTS6vvOOk++uw30PZEAfoDHPSth8vUJcL6xs0Kiv5zRPzjPsb9NM05USzTbCfeV21fokfAxnPqkJ7y69E/+xtHc1nKSplk5QK5qV0NLKVQG9uzW8Ac8Xx6ZmjWYfdc6KUcv9I7PyiOjjNuUFfWIKibhNT55iAnlpz6ER5AkqqdcoqakaVA31uRYQBJycqt0OFsBXq05lVWhFBpb1ihmPRNSeUcX1Mhs0cUpytgEdkp5lRVX5A9I6MKwh6ZXkl2lOK1ISNBzJNkjxMaDgXobmHLzDqW/wALYzq81WSn5xBbq6aXib37bt+i3NJP2kbwP6SpmRIQSXWd21HT8ijp4eEb7wrxfLT6MzC+17TarKT5b+MfnnjL0dTMiSpP8ZndaRdH501NPzCo8Ig8OU+yoONqKFp0KVUUP0PgY3qthZHig8o2TyfsGEY9wR6YAaNYh2ToHgLfzj2fGNcl5hLiQpCgpJ0INQYkMnbCEIAQhCAEIQgBCEIAQhCAEIQgBCEIAQhCAEZL6SPSm5LvKlpNKc6e+6oVoeSU7+J6RrUYn6SuDfWOuONWcBNtlA3APLWx8jtQDM8Yx6ZmjWYfcc6KUco/lHZHwiOj5MhSKilFA0IIuCNbR3f9RQ2WlMBXrEVzLXQhddg3cJAuKg1310Iw842OhbgGuvIR0qmTsKfOOU9OuPrzOHMqgSKC9BZI5nlepiZwrguaeocnq083Lf8Ajr8aRJGqU3iCyRTvhVHNrS+P5khWHliqwCaChNKhObQ19g1FiCDbxj6+4t03VnUsmqADrsaABJr0rpekXac9GTiWipp3OseyoZQroDWx1pX5RTRJvNKrQtqQdzQpI+kZspnW/wByGm1NN+8Xlde/zJyQ4WedcSptBZ0ypr61WYbgUvU7R7cc9HrrKSUqClDVJKbnUgKSaZhW6fs9+GcbUSkOjItNLpr26b1TdB/yOnqmeI3JtXYohAJyN5lKyjU5GhmUanU2qT0th8J6by/DY1J52xzbbl9vTHtKdgeJzMm96xgqQsWUCDRQBulaTqPnyoY16S9KgLQK0ONuUoUJuP5TUU86U6xU5fgyadUpRIAOhc7Jpt2U1p53iAxjDn5Z31byCn3SASFC1wqw8tekUb9JVc8vn3WzPMefp7LHCuecFyn+Mnnx2FZARSgBWvwJVRCP/LpziuNcPPFNQnw1v56R9wTGkN9lwA+6Tseo3ETszxsL5UZl8goqBJ/AlNeW8d3QeG6GFWYfHLxj6v35ZDOVkZYSx88lLm5OhIWClQ8iP3ESnCnGc1hyh6tWZqt2yapPh7hjxzz611S5RBpZBqXDXTsoBKAdyfhpEFMYa62nMptSU87GnjTSK12nxJ+VmUV1wy5WpyjxOJ+oODuPJafSAhWR3dpRofLmItcfjCVm1NqCkkgjQg0I8CI17gb0vqRlanqrRoHR3h+Yb+P0iqZNxhHlw7EG30BxlaVoOhSax6oAQhCAEIQgBCEIAQhCAEIQgBHwmPsdMwqggD44+BFC48xUsOtukZmSnK4AKlJBPapvY3HTnSs/PTREV7HWw62Qravw387A+IgCm8WcMNzSA/LFJUU1BBstOwJ+h20PTKZuUKSQQQQaKSdQRrF5k8Wcwx8tuAqlVkm18hOqk9L1KevPX145LMT5JY7DwTVJVQB1PKo16Hbw0AzeTfW2tLjZopJBB1oR4xrmCcdNFtCnMjbg7wKqAkCykk7aGmo06xl62i2tQUkhQsoEXSfDeO9iWFQvMVfS8T06iVXLddirqdJXfhvZrkzQ8R43U4lYZGZI7xBShAPVSj50TUa0EVGdwydn3CUNBSRYLSaIUNQQpzLn11Aiyejp+SccLTiU/wCpBJSV3CgL9itgoctTr4amh1kJrQcrknbooGnUJtWOXr/GbnJ1KKjjvyft25+pd0XhVNaVmW38/t6H5lxLDnZdwtvIKFi9DyOhBFiOoi6+jPiJuXBbeQAhSv8AdAuD+LmnS+30t/pBnpBxvJMkAgVSLFxCqXKctyPEUO8YqxMKToaV1+zGdJqf1EMtY/p+4112jhJeXLdP1R+kDjrTac4AsDRZWMtwQDpegPOKbjWPNzDakJR65PvGyEnY5zuPw1MZU1ijiSCCk02UkEfA/fzi/cP4W1MBtxbpcFQkrWbIqRm7Ngkiu/S8TW2Ktcir4b/57z572bR37f1u2Vp1givtAe0Acp8yI8c1mFCgkUuaKKSRuKjmKxsScKaCAcpSAQlec0Ka6ruAlxAv3aG3URnPEcuyhJcTRP4NjX3a/TTwiOvVZklJYzy6noNT4X5cHZXLPDzzhfVklwwuVKUrSkZQRnRorW9aH51i3Y3M4a3L/wAJ1S3imvZQAnwWlVkDmAa+O+GsuqQcyCUnmDEphEwp59DbhbOdQSFPVyIN7lIISfAjWml49F/llwJzTzHosJP4YfouZU/VrGZdO3I+41LIV/EYQrKO+UpPqxcCoOgudBbwiHQvkY3jCPR+ynKXyqYWAKZ6BCfytjs/GsSPEfCMnMNZXGwCBZxsBKkE03AoRcWNRcR5m7xeuyxyjDEfZsvgjnT1UZSylsYzwrxfMSS8zKyBug91XiNj1je+C/STLToCFkMv+4o2V+U7x+feKeGHJJQzKC21GiHBap1oU+yfiOsRDL5SRQm2nMeB2i5CcZx4ovKJE01lH7RhH5/4G9LLsvlbmavNC2b20D9R93jcMFxpmabDjDiVpPI3HiNo2MkhCEIAQhCAEIQgBCEIAR1uprHZHknHiEmljQ08aWgDOOPON5eUWWgC68NUp0T+Y/pGRY9xVMTVQtWVHuIqB5nUmOzjDCXWZhxTgJS4sqSvnW+U8iBbqBaK+pQGsAWTBnBNMqlnD2xdtR2Nz8Df/wAuYiGw/EVSy8iwcgVpu2oG5Sdr6jzjqYKmVNOmoCgSkJIzD3SRyrQ/d5ziaVS62maQLKolwDZVgD9B5p6wBNzckifbzJUkTCRZWgcA2UNj121FqgUeYbcaKk3SoGikkaH7+MSGAzCh2UkhxF009pPT8Q+YpFlfaRiCKGiJlI7KtA4Bsfu2otUQMJlBbSrMkopmrUFKqEEXFKEEEa9Isa8bn3UhCpg3NLAJKq81JAPwIiEm5RbayCkpWk3Sef38Y5pxMbpPlf8AaNJVwm05xTwbqcor9rwXvC+E3Fkjstg3UloUJpVRKnnCVU1rQgRPN8AshGQy6bg1AHaBClIpm1zVSaUNTFW4b427Pq1qKVJ7i96ciR9fjEk7xE8sUZ9YumYVRUDtkKUFLsL0BuY79UtMq+KGEuud3+e44NleplZieW+mNl+e8pHEvDhljmQr1jJNlbproFAfUW8IjsLxNxheZs695J0UOo+h1EWCZzvkoWsuX/2pcVAp3czqxl12iOm+FJltsuFIUBchJqQOdKX8o5WohXOT8pPhO9oqdWq1Zh5XVHY/xM64UpSnLUgdm6jU6JqKAnwMTzHCjkzZTQaBPeWS48aGuxyp8LxRGXSlSVJJCkkEEbEXBjVOD+OkuJLbuVDxFK6JcFQbclWFt9uQ5d0JVRzUsLr3OlTetTL/AGJNvouS+R1q9GjS2ylsuBwCuapVpupOlPCkZ3jGEOyy8jyaV0ULpWOaTv4axuU16RTKs5VFtKtlkVURSg7I7yuv+YzriXEXZpKkuJDLZUFFx6xJqk9lCdD2geoJHOmunsm2sZkuueg1dde+Uotckuvw+p5+E/SE9KpDTuZ1kd2/bb5ZSdU/hOmxGkWCe46dfRml26JFi4+pKUIoB7KVEm1P7xmDyE5qNkrGxy0J/lvEjJ4CtR7fYHLVW223eGt76RLLR0ylxNHGdMG8s9mJYyhS8y1LmnBYesGVpJOuVsXV5025X8cpgjrpqQEAmtKX2NAjbUa01EWvhfBGVLypNDSx1UqorZW1inTlGm4DwtUdgJSm/U2p9ipEdOjSJw4m1GP50Keo1vlz8muDlL0XqY0cJaQkporNpmJoqu3ROqbU9q9aRxwzFJiRc9Yw4U3rUaEWpnT4Eac9Y2Di/hphTdV1QsCiSSAu9R2RTtAUqQRQWvXTI8alFMLyqIINSFDcDW2xFeuguYxbp5RXGt49yajVqx8EtpdjZuCfSmzNZWpmjTxsD7Kz0MaKlQIqLgx+OXLG1um3Py3+EXrgn0mTEnRDlXWQaFKu8nwO/wB66RXLZ+jYRDcN8TS862FsLB5pOo8REzACEIQAhCEAfDEfPNkxIx1uIrAGb47hyVZmnk1Qruk6c6eI1+Y3jIuLeFFyxKhVTJ0VumugP7/Ghj9IYjh4WCFCoO339Yp+JyGSqVjM2qwJ62ora+ldDprSoGBsqBse9z97+8TvC84kKUw7dtwZTXauh8q/A9I9nF/CBZJcZBU0blO6PDmPmOo0qbbxSRXyP6H94nVikuGRE4OL4kevF8PXLPlHtINUH3knQ+YqD5x7WZnNRaCa62sQRy6gxLzDf+tlKi78uPNbfLqbfFP4oq+HPBK6Huq35KOh8Dp8IgexJjO5cFoRPoCVEImUjsr0DgF6H9ttRaoik4hIKQpSVpKVpsQfv5xNlzKq4IIOo1SfeB+/jrPutInkBDhSmYA/huDRwa0NPp5jcRhPJtgzaJjA8RTnyTBJZV3taVHdKgO8BHRiWHqQtSFpyrTqD93HIxHERsnh5NoT4JKWM4NywiRZQWwcmQ90DQ1BCD2fZzFJNNqx7cZmEshSFeq9aCnL6sWCaEmpACTXs01PhvjWD8SOMI9WRnR7IJoU+Bvbp9I7zjpeJDjpYRT2ElSlWNs2xrTbc8r2Xcnud5+J0ySm28/8/flg7eMmGM2duiXFHtIGhrU5qeyfrXnFYpEo9NJWC1LsCh9pQzuk7nN7A6D/AB68O4ZWvvVr7iLn2qVVom6SN4rTmv5PY4t0/OscoxxnoiOw2dU3ZpCC4a5V5cy01AHZ/pta1Vc4lcO4bmJpztZ1LpoO0qgzWJ7qBVJHQ6gRJf6RLNUBGTYgihIJKRUm6qhYtoaWiY4W4qMo4VFOdtdM40NqEFPhmXY+fMQXzsVTlUk5dOzIklxYlsWPhz0aJbu6cvRF1G+6z5WHWO3iX0dkIzSlagf7SiL2tlUdxY0PIUI0N6wrGGXm0uNKCkE969RTvJI1Bjz4ljKG0ErUlCAACpVBpYa/uTHl/wBfqIz45z/dy4cbe7H1Lflxawlt3MDmHFJUQcyVJNCD2Sg+B0Izj+mLLg3pBdbH8RagqlM6dxStFJ3pe+tud46eNcSRPqC5ZokIrnmFUQlSaDKmqqV71anSuwNYoq3Of391UI9Zo9TZwKbjwt80znajTws2fTk1zXxLrOcSuPrIaIKvacdVoL3pqRY3NhausVzE5hq4K1vum3rK5UpINsqb1Fvgu0RYST0+u37R2Nt7AX+cWLdRZb/J/DoR0aWqn+C379TrCCekdiU00ifwfhhx01X2Ui6jaw3JJskeMc+IFSSWw1Lj1jgN3RZI5ipu5XnpyJiBNMsuLXMh8NxB1hwOMrUhY3B1pz5xtHAvpXS8UszgCHDYLHdUf0P3eMOhGTB+w0mtxpH2KX6JsVW/II9YSVJtU7gEgf8AEnzi6QAhCEAIQhAHBaKxGz0kFAggEGxB3ESscVprAGeYphxar7TW9dUePNPXbfnGacXcHUq7LixuUD9OR6aHa9o3+blaxUMUwot1KBVG6KVoOg3H4dtuUAYNw5iipZ9JvlrQj6p/bkQI9/GGEpbczouy8MyaaAm5HTWo6HpFh4z4UCwXmNxVVPka/r8ecdWAN/6uUclnbLb0rqlVyD4b+BVAFbkXvWoyqP8AERavMbGOctMFs0NaV80nmPv+8Y4lbThqKLQSFJ8O8ImSA4kEbioMYwbrcsDrTc82ELIS+B/Dc94a0NNR08xuIouJ4cttakOJyrT8+RruDsYlpWYLZoa0r5g8x9/3srjbc82G3CEvAfw3Pe6HnXceYjJhxwZszLLWrKhJUrkB908Yl5PARTM6q2uVJ6JIqs2uDtXTWOM1LOS7tFDK4gjqFAGo/Mk01+hj2Mz4WnkoChB2/hkV8LbDygalu4e4ebU3WgykkFKbVpmScx1Uac+UX+W4ZUlCSnL2qEJFRXPcUVTKo6k0JprvGS4Rjy5ZzMm6Se0kmxBXr0PasdNouyOI21oC0ugDW5CSk63BPZMcTW1zjLiszKL5ew7uitg4KNeIyXP2/nyJPijhttbYK8pNSlLiNUqFCRRQuLXGlvCMmxeUWy4W173ChopJKkg113FtRTeLhiHFjswSljO8U2K1qIQnzPeN9P0im46QRncmA6/WmVA7CQNgeVUm/M0pqoWtFC2L5Yh2fP7FPWzqkueZ91y+51Yfjj0uSphxSM2tKUOirgggm6r056R2zGO+tGaZDj7o7pWsBtI0BDYFK1GmnXaIWhOmn+f3jmlAEXvLhxceFnvjf1Ofl4wemdxN56ylURsgWSL17o186m2seZKKeMSuFYG6+RlSQOZ/TnFr/wClyeH0M0rM9SoaTRTnSo0bHVVOlY3MFcwbhh6YIokpB3IufARNLckpIKSR658GhShVgfxOiwGxSmprUEDWIvGuLnnwUIowyberbJqofjcsV+Ayp6RXgIBPBJ4vjr0xZZCWx3WkDKgcre0eqqmIyESmC4C9MqytIJFbqOg89z0EARgEXDhfgN6YIU6C238FH/1+vSLzwvwC1L0W723Ou3hy+vWLfJpU4crCRlBoXPYTTUD31dBYUuRoQJPhbC0S7CUIAA/QCg8rRMRxbRQADYUjlACEIQAhCEAIQhAHFSY8E5LVESMcHE1EAZ/i8gUEqbFd1I58yOR6aHobmoqkUpd9exY0otFL0HIb0O21xzEafi0tFNxOQqSpNlb8lfsev2AKHx5hIIE02OQcp8Eq8u6f5Yq2EP5VerOirp6K3HnrGpoosKbWKhVUqSeooQfEfoYy3HcLLDqmiTa6Fc0nunx2PUGAJN9jN0UI8stNFo0VUJr5pPMff9+MtPqcTsFCyqc/7x1Ot5iCfPqOUYe25Ity2ktzzYadIS6B/Dc59OtdxvqLxS8RkHGXChYyrTvsQdwd0n7oYmENZQCnu6226j7/ALzwyTrYafNHR/tuc6/WvLfxjWFimsoWVuDwyh/6mutje39Jr8v8xwWv76VIP1/tHpxXDVsrLboooaEaEHcHcGPN6seMbkZ3uYk6tsNlRyAaWFeylNyLqskDewEdCW+d45RYeFJGWWVKmXm28ugcVQEU2HtnoKnpAEVI4a46eym3vHT+/lFulOG2JVKXZ1YQDdIVdS/yNC6vHQbkR14lxk212ZBuhFvXupBPiho1CfzLqfwiKfNTK3FqccWpa1d5SiVE+ZvAxh5LLivGSjVMmky6CKFdQXFjnUWaP5L37xiqnUk3JNSeZNyTzMI+pSTYQMnyO6VlluKCUJKlHYCsWnh3gR5/tu/wmxqVWPz0+vSLUJiXk0lEolNRq6ofMA/8leQEAQmEcEttBLs8sJBuGxUlXkLn5DqYtY4xkJRulFISBQUTc9AB/iM1xzizMpXqyXFnVarjy976RXUtLcVncUVE7n9IAv3FvHD8wylTH8KXWShVD28wvRZHdqL0Hxix+iXj5ZWmTmVVBFGl8qeyfv6GtBwdgGTnwR2QhtQP40qJHnoPMR5eDZVbk01kB7KqkjYAfrWnnAH6thHFutBXWl/GOUAIQhACEIQAhCEAIQhAHjnWaiKlicvQxd1prEFi0rrAFInZMKuLKG/Mcj0+nxrXOLsIMwzUD+M1Uj8Q9pPmBUdR1i4zDdDHhmU0ObyPh/aAMQbdyKCxp7XUc/KJxLOYVH+Y7uNcH9S9nSP4btT0C9VDwPeHieUR+BTVD6pXijw3HlA2iyUbujKbEd08xuD+n+I8bU5RWWhIrsO6en7fZknEA3Fohp6dSAQhVTvl0Pnp8OUQqpKfEieVj4OFltSpucbDLxo4P9tzev615b+MUvE8OWw4W3BQjQ7KGxB3EeSWxUhWVdk1/pPOLwzONTTPq5uop3HuRItU7HqbHehuZisykQiwYjwjMN3Qn1qDcKRuPy6/CsRJw52tC25X8qv2gDywicwvhOafUAlpQ6kEfLX5RpHDvo7ZZouYOdfu2t+g+flAGd8P8JTE0RkSQn3jy5jn46dY0rCuFZWRTnco4515+X0HxMSHEXEzEk3QlKeSBqevM+JjIcf4yfmlEN1QnnvQ/wDHyv1gC2cXcbJHZJrTutJpbxpYeH1jO5/EHpk9o0TsgaefPxMcsPwlS1ABKlLOwBKj5beJi/YH6OXlgF0hlHIGqj4q0HlU9IAoMvJAUFKnZIv/AJi24HwPMzFyPVo3J1/YeGsaZg3CsrLDsIClbqV91PnbpHa9xAgr9UwPXOC2VFMqfFWiR0FYAqPE3C3qpVmTl7qecq4r8CLnxJVk/ppYRb+BeEm5UJFAV95R8PqdulYkMPkVZsyqLeUNRZKByHupHPU9Ys0nKBsc1HVXP9gNh+tTAHohCEAIQhACEIQAhCEAIQhACPLNtVEeqPihAFKxSWoYiFpi5YrLVEVSaaoYAr2LYal5pbC9xVJ5Uuk+R+VYyZ9hTaylQyrQqh6Efp9RG2TLdRUai4/URR+PcJzJEy2NAA4OmiVeINj0pygClvvKX3iT02+GkdZEfYQBN4XwS9MthxNaUrUCoCeZOw+kR8xNiWBYzpcSFXykKA8FCxHTam0dCn1lHqytfq61yZjlrsctaE9aR5HW6wBZ8FxxSf8AZeKdykGx8Umx+Ealw9iyHkAnLnGtQP8AEfn1Up9i/wDeO+Vad0QVeX3SAP0jN4y0ymrzyG09VAfAb+UZxxN6USqrcimu3rVj/ij9VfCKzgnAk1Mq7podz938YvmE8GSUpQzK/Wr/AO2i4/mIt5EwBneHYDNTrhVlcdWT2lHbxUbJ8zGiYH6LgmippwD8Df6qIr8APGJ9/ixtlFGm0tNp0qUpA+FflSKTjXpQVdLFFK5gUHxVUnyAgDTJGRl5ZBDTaEJGpNNtzX9SYqnEPpOlWSUtZplzTsd0Hqs6/wAtYy3EMSm5w0fdWpNe5U5QduyNT840Dgz0aZQl2aGXcN79M2w/L8eUAdOHJxDFVVeUWZc+wiqQodTqR1+HONKwLBUMpDTCQCB2lUsB1p8k6n4kezD5KvYbGVAsVcug95XyG/Iz8uwlCcqRQfU8ydzAHGUlUtig1OpOpPWO+EIAQhCAEIQgBCEIAQhCAEIQgBCEIA88y3URVcVlaGLiREViUrUQBSVCPE5KhRKCAUrBsdK07Q8CInJmTIMdQlD57eMAYtxFgC5VZBBLZPZV/wDlXJQ+evhDxvORDuZDiakWUk6iuxBsRyNwdohZvgGVWapBR+UkfK4+QgDIY75aRW6cqEKUegjWJL0dyqTVRWrof7Ui1yGGMMpo22kU5gH5Up50rAGVYL6OXljO8Q2gXJJGg1ubfCsW3DpKSlP9tv16x7Sh2QfFQqfICOHG/Gcu2nJ6z1iyQMqO1ZN1XFhfKKV5xms/xa+7UNANJ5i5/qNh5QBo2N8U5Un1rqWke4nsg+QurzijYjxqT2Zdv+ZX6JH6xAMYY44cyqqJ9pRP1Nz5RLy2FISO1f5D4b+cARK0PzCquKUs/IfoIksOwMqWG0JLjh0Qn6qUdB1tEthci7MqDcumia0K6WHRI3P31jVOHOG2pNvQFZpmJvU7VPtGug0rpU3gDx8IcGNyoS47lW9SxA7Lddcg5/jNztzi4SUoXb3S3zFiv8vJP4t9ucd0lhpX2nR2dkHfqr/1+PITEAcW2wkAJAAFgBtHKEIAQhCAEIQgBCEIAQhCAEIQgBCEIAQhCAEcHEVjnCAIyYkgY8K5OkWAiOpbMAVafwdDtCoEKHdWk5VJ8CNR0NR0jwf9Im09x1pwf/YgpPxQaH+kRczLR9TLwBT0YbOnUyyOo9Yv5dn6x4sUwVyxcWp8DvN0yp8QhNlU91Va7GtjoXqo8z8oDAGV4hw1LzKaEADalqHmKaHobc4r05wA60as+qfTtmPq1fBZKD4pV5Rq2KcPqJK2SEr3Cq5V+NLpV+IV6g2pDuTK2rPtOtfiylaD/O3UfGh6QBnQwCdP/wAVQ6laKfEG8SuF8APukGZIQj3RaviTc+QMW9rH2NA6mvIVJ+AFYlsP9a9/tNLCf+46koSPBKqLX5AA+8IA+Ybh7culLbKKk2FBdXOnujmSfExYMPw3KQtyil7AaI8K6nbN9K0jvkZFLQNLqPeUdT+w6C3xMeqAEIQgBCEIAQhCAEIQgBCEIAQhCAEIQgBCEIAQhCAEIQgBCEIAQhCAEfKR9hAHEoj4ExzhAHEJjlCEAIQhACEIQAhCEAIQhACEIQAhCE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sfexaminer.com/imager/bart-seeks-cellphone-theft-spree-victims/b/original/2310904/a72c/pile_of_cellphon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52664" y="160337"/>
            <a:ext cx="2307455" cy="19234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ytimg.com/vi/f3d59B-Bvio/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38828" r="28250" b="9516"/>
          <a:stretch/>
        </p:blipFill>
        <p:spPr bwMode="auto">
          <a:xfrm>
            <a:off x="460376" y="1054372"/>
            <a:ext cx="3664816" cy="5665653"/>
          </a:xfrm>
          <a:prstGeom prst="roundRect">
            <a:avLst>
              <a:gd name="adj" fmla="val 8594"/>
            </a:avLst>
          </a:prstGeom>
          <a:solidFill>
            <a:srgbClr val="FFFFFF">
              <a:shade val="85000"/>
            </a:srgbClr>
          </a:solidFill>
          <a:ln>
            <a:noFill/>
          </a:ln>
          <a:effectLst/>
          <a:extLst/>
        </p:spPr>
      </p:pic>
      <p:sp>
        <p:nvSpPr>
          <p:cNvPr id="6" name="TextBox 5"/>
          <p:cNvSpPr txBox="1"/>
          <p:nvPr/>
        </p:nvSpPr>
        <p:spPr>
          <a:xfrm>
            <a:off x="1028698" y="2618870"/>
            <a:ext cx="2067791" cy="400110"/>
          </a:xfrm>
          <a:prstGeom prst="rect">
            <a:avLst/>
          </a:prstGeom>
          <a:noFill/>
        </p:spPr>
        <p:txBody>
          <a:bodyPr wrap="square" rtlCol="0">
            <a:spAutoFit/>
          </a:bodyPr>
          <a:lstStyle/>
          <a:p>
            <a:r>
              <a:rPr lang="en-US" sz="2000" dirty="0" smtClean="0"/>
              <a:t>587-409-2973</a:t>
            </a:r>
            <a:endParaRPr lang="en-US" sz="2000" dirty="0"/>
          </a:p>
        </p:txBody>
      </p:sp>
      <p:sp>
        <p:nvSpPr>
          <p:cNvPr id="7" name="Rounded Rectangle 6"/>
          <p:cNvSpPr/>
          <p:nvPr/>
        </p:nvSpPr>
        <p:spPr>
          <a:xfrm>
            <a:off x="1028698" y="4083627"/>
            <a:ext cx="2182093" cy="498763"/>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solidFill>
              </a:rPr>
              <a:t>@mhc9322</a:t>
            </a:r>
            <a:endParaRPr lang="en-US" sz="2000" dirty="0">
              <a:solidFill>
                <a:schemeClr val="tx2"/>
              </a:solidFill>
            </a:endParaRPr>
          </a:p>
        </p:txBody>
      </p:sp>
    </p:spTree>
    <p:extLst>
      <p:ext uri="{BB962C8B-B14F-4D97-AF65-F5344CB8AC3E}">
        <p14:creationId xmlns:p14="http://schemas.microsoft.com/office/powerpoint/2010/main" val="415044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8"/>
            <a:ext cx="8229600" cy="894034"/>
          </a:xfrm>
        </p:spPr>
        <p:txBody>
          <a:bodyPr/>
          <a:lstStyle/>
          <a:p>
            <a:r>
              <a:rPr lang="en-US" dirty="0" smtClean="0"/>
              <a:t>Get out your cell phone</a:t>
            </a:r>
            <a:endParaRPr lang="en-US" dirty="0"/>
          </a:p>
        </p:txBody>
      </p:sp>
      <p:sp>
        <p:nvSpPr>
          <p:cNvPr id="3" name="Content Placeholder 2"/>
          <p:cNvSpPr>
            <a:spLocks noGrp="1"/>
          </p:cNvSpPr>
          <p:nvPr>
            <p:ph idx="1"/>
          </p:nvPr>
        </p:nvSpPr>
        <p:spPr>
          <a:xfrm>
            <a:off x="4294602" y="2642641"/>
            <a:ext cx="4540826" cy="4215360"/>
          </a:xfrm>
        </p:spPr>
        <p:txBody>
          <a:bodyPr>
            <a:normAutofit/>
          </a:bodyPr>
          <a:lstStyle/>
          <a:p>
            <a:r>
              <a:rPr lang="en-US" dirty="0"/>
              <a:t>Text the message to      </a:t>
            </a:r>
            <a:r>
              <a:rPr lang="en-US" dirty="0">
                <a:sym typeface="Wingdings"/>
              </a:rPr>
              <a:t> </a:t>
            </a:r>
            <a:r>
              <a:rPr lang="en-US" u="sng" dirty="0">
                <a:effectLst>
                  <a:outerShdw blurRad="38100" dist="38100" dir="2700000" algn="tl">
                    <a:srgbClr val="000000">
                      <a:alpha val="43137"/>
                    </a:srgbClr>
                  </a:outerShdw>
                </a:effectLst>
              </a:rPr>
              <a:t>587-409-2973</a:t>
            </a:r>
            <a:r>
              <a:rPr lang="en-US" dirty="0"/>
              <a:t> </a:t>
            </a:r>
          </a:p>
          <a:p>
            <a:r>
              <a:rPr lang="en-US" dirty="0" smtClean="0"/>
              <a:t>Please text the following message </a:t>
            </a:r>
            <a:r>
              <a:rPr lang="en-US" dirty="0" smtClean="0">
                <a:sym typeface="Wingdings"/>
              </a:rPr>
              <a:t></a:t>
            </a:r>
            <a:r>
              <a:rPr lang="en-US" dirty="0" smtClean="0"/>
              <a:t> </a:t>
            </a:r>
            <a:r>
              <a:rPr lang="en-US" u="sng" dirty="0" smtClean="0">
                <a:effectLst>
                  <a:outerShdw blurRad="38100" dist="38100" dir="2700000" algn="tl">
                    <a:srgbClr val="000000">
                      <a:alpha val="43137"/>
                    </a:srgbClr>
                  </a:outerShdw>
                </a:effectLst>
              </a:rPr>
              <a:t>@mhc9322</a:t>
            </a:r>
          </a:p>
          <a:p>
            <a:r>
              <a:rPr lang="en-US" dirty="0" smtClean="0"/>
              <a:t>There are no fees or charges or long distance for sending this text.</a:t>
            </a:r>
          </a:p>
          <a:p>
            <a:r>
              <a:rPr lang="en-US" dirty="0" smtClean="0"/>
              <a:t>Thanks.</a:t>
            </a:r>
          </a:p>
        </p:txBody>
      </p:sp>
      <p:sp>
        <p:nvSpPr>
          <p:cNvPr id="4" name="AutoShape 2" descr="data:image/jpeg;base64,/9j/4AAQSkZJRgABAQAAAQABAAD/2wCEAAkGBxQTEhQUEhQUFhUXFx0aGBgYGRocHxgYFxgXGBYcIBsYHyggGR0lIBcYITEhJikrLy4uGh8zODMsNygtLisBCgoKDg0OGxAQGzUmHyQsKywtLTYyLTExLDcsLCwsLDQ3Li4xLDcsMCw0LCwsLCw0NzQ3LCwsNCw1NDc2LC8tNP/AABEIAM0A9gMBIgACEQEDEQH/xAAcAAEAAwADAQEAAAAAAAAAAAAABQYHAgMEAQj/xABAEAABAgQEAwQIBAUDBAMAAAABAgMABBEhBRIxQQZRYSIycYEHE0JSkaGx8GJywdEjgpLh8RQzshVTotJEY8L/xAAaAQEAAgMBAAAAAAAAAAAAAAAAAwQBAgUG/8QAMBEAAgIBAgQDBwQDAQAAAAAAAAECAxEEIRIxQVEFE5FhcYGhweHwFCIysRUkUgb/2gAMAwEAAhEDEQA/ANxhCEAIQhACEIQAhCEAIQhACEcXHAkVUQANSTQfOKnjfpJw6WqFPhxQ9loZzXxHZHmYAt0IyF/05N17Em4RzU4lJ+AB+sTfDnpek5hYbdSuXUTQFdCkn8ydPMCANDhHFCwQCCCDoRvHKAEIQgBCEIAQhCAEIQgBCEIAQhCAEIQgBCEIAQhCAEIQgBCODzyUAqWoJSNSSAB5mKVj3pUw+XqEuF9Y9loZhUbFXdHxgC8R1zEwlCSpakpSNSogD4mMHx30zTbtRLNoYTzPbXTz7IPkYoWIYpMTS6vvOOk++uw30PZEAfoDHPSth8vUJcL6xs0Kiv5zRPzjPsb9NM05USzTbCfeV21fokfAxnPqkJ7y69E/+xtHc1nKSplk5QK5qV0NLKVQG9uzW8Ac8Xx6ZmjWYfdc6KUcv9I7PyiOjjNuUFfWIKibhNT55iAnlpz6ER5AkqqdcoqakaVA31uRYQBJycqt0OFsBXq05lVWhFBpb1ihmPRNSeUcX1Mhs0cUpytgEdkp5lRVX5A9I6MKwh6ZXkl2lOK1ISNBzJNkjxMaDgXobmHLzDqW/wALYzq81WSn5xBbq6aXib37bt+i3NJP2kbwP6SpmRIQSXWd21HT8ijp4eEb7wrxfLT6MzC+17TarKT5b+MfnnjL0dTMiSpP8ZndaRdH501NPzCo8Ig8OU+yoONqKFp0KVUUP0PgY3qthZHig8o2TyfsGEY9wR6YAaNYh2ToHgLfzj2fGNcl5hLiQpCgpJ0INQYkMnbCEIAQhCAEIQgBCEIAQhCAEIQgBCEIAQhCAEZL6SPSm5LvKlpNKc6e+6oVoeSU7+J6RrUYn6SuDfWOuONWcBNtlA3APLWx8jtQDM8Yx6ZmjWYfcc6KUco/lHZHwiOj5MhSKilFA0IIuCNbR3f9RQ2WlMBXrEVzLXQhddg3cJAuKg1310Iw842OhbgGuvIR0qmTsKfOOU9OuPrzOHMqgSKC9BZI5nlepiZwrguaeocnq083Lf8Ajr8aRJGqU3iCyRTvhVHNrS+P5khWHliqwCaChNKhObQ19g1FiCDbxj6+4t03VnUsmqADrsaABJr0rpekXac9GTiWipp3OseyoZQroDWx1pX5RTRJvNKrQtqQdzQpI+kZspnW/wByGm1NN+8Xlde/zJyQ4WedcSptBZ0ypr61WYbgUvU7R7cc9HrrKSUqClDVJKbnUgKSaZhW6fs9+GcbUSkOjItNLpr26b1TdB/yOnqmeI3JtXYohAJyN5lKyjU5GhmUanU2qT0th8J6by/DY1J52xzbbl9vTHtKdgeJzMm96xgqQsWUCDRQBulaTqPnyoY16S9KgLQK0ONuUoUJuP5TUU86U6xU5fgyadUpRIAOhc7Jpt2U1p53iAxjDn5Z31byCn3SASFC1wqw8tekUb9JVc8vn3WzPMefp7LHCuecFyn+Mnnx2FZARSgBWvwJVRCP/LpziuNcPPFNQnw1v56R9wTGkN9lwA+6Tseo3ETszxsL5UZl8goqBJ/AlNeW8d3QeG6GFWYfHLxj6v35ZDOVkZYSx88lLm5OhIWClQ8iP3ESnCnGc1hyh6tWZqt2yapPh7hjxzz611S5RBpZBqXDXTsoBKAdyfhpEFMYa62nMptSU87GnjTSK12nxJ+VmUV1wy5WpyjxOJ+oODuPJafSAhWR3dpRofLmItcfjCVm1NqCkkgjQg0I8CI17gb0vqRlanqrRoHR3h+Yb+P0iqZNxhHlw7EG30BxlaVoOhSax6oAQhCAEIQgBCEIAQhCAEIQgBHwmPsdMwqggD44+BFC48xUsOtukZmSnK4AKlJBPapvY3HTnSs/PTREV7HWw62Qravw387A+IgCm8WcMNzSA/LFJUU1BBstOwJ+h20PTKZuUKSQQQQaKSdQRrF5k8Wcwx8tuAqlVkm18hOqk9L1KevPX145LMT5JY7DwTVJVQB1PKo16Hbw0AzeTfW2tLjZopJBB1oR4xrmCcdNFtCnMjbg7wKqAkCykk7aGmo06xl62i2tQUkhQsoEXSfDeO9iWFQvMVfS8T06iVXLddirqdJXfhvZrkzQ8R43U4lYZGZI7xBShAPVSj50TUa0EVGdwydn3CUNBSRYLSaIUNQQpzLn11Aiyejp+SccLTiU/wCpBJSV3CgL9itgoctTr4amh1kJrQcrknbooGnUJtWOXr/GbnJ1KKjjvyft25+pd0XhVNaVmW38/t6H5lxLDnZdwtvIKFi9DyOhBFiOoi6+jPiJuXBbeQAhSv8AdAuD+LmnS+30t/pBnpBxvJMkAgVSLFxCqXKctyPEUO8YqxMKToaV1+zGdJqf1EMtY/p+4112jhJeXLdP1R+kDjrTac4AsDRZWMtwQDpegPOKbjWPNzDakJR65PvGyEnY5zuPw1MZU1ijiSCCk02UkEfA/fzi/cP4W1MBtxbpcFQkrWbIqRm7Ngkiu/S8TW2Ktcir4b/57z572bR37f1u2Vp1givtAe0Acp8yI8c1mFCgkUuaKKSRuKjmKxsScKaCAcpSAQlec0Ka6ruAlxAv3aG3URnPEcuyhJcTRP4NjX3a/TTwiOvVZklJYzy6noNT4X5cHZXLPDzzhfVklwwuVKUrSkZQRnRorW9aH51i3Y3M4a3L/wAJ1S3imvZQAnwWlVkDmAa+O+GsuqQcyCUnmDEphEwp59DbhbOdQSFPVyIN7lIISfAjWml49F/llwJzTzHosJP4YfouZU/VrGZdO3I+41LIV/EYQrKO+UpPqxcCoOgudBbwiHQvkY3jCPR+ynKXyqYWAKZ6BCfytjs/GsSPEfCMnMNZXGwCBZxsBKkE03AoRcWNRcR5m7xeuyxyjDEfZsvgjnT1UZSylsYzwrxfMSS8zKyBug91XiNj1je+C/STLToCFkMv+4o2V+U7x+feKeGHJJQzKC21GiHBap1oU+yfiOsRDL5SRQm2nMeB2i5CcZx4ovKJE01lH7RhH5/4G9LLsvlbmavNC2b20D9R93jcMFxpmabDjDiVpPI3HiNo2MkhCEIAQhCAEIQgBCEIAR1uprHZHknHiEmljQ08aWgDOOPON5eUWWgC68NUp0T+Y/pGRY9xVMTVQtWVHuIqB5nUmOzjDCXWZhxTgJS4sqSvnW+U8iBbqBaK+pQGsAWTBnBNMqlnD2xdtR2Nz8Df/wAuYiGw/EVSy8iwcgVpu2oG5Sdr6jzjqYKmVNOmoCgSkJIzD3SRyrQ/d5ziaVS62maQLKolwDZVgD9B5p6wBNzckifbzJUkTCRZWgcA2UNj121FqgUeYbcaKk3SoGikkaH7+MSGAzCh2UkhxF009pPT8Q+YpFlfaRiCKGiJlI7KtA4Bsfu2otUQMJlBbSrMkopmrUFKqEEXFKEEEa9Isa8bn3UhCpg3NLAJKq81JAPwIiEm5RbayCkpWk3Sef38Y5pxMbpPlf8AaNJVwm05xTwbqcor9rwXvC+E3Fkjstg3UloUJpVRKnnCVU1rQgRPN8AshGQy6bg1AHaBClIpm1zVSaUNTFW4b427Pq1qKVJ7i96ciR9fjEk7xE8sUZ9YumYVRUDtkKUFLsL0BuY79UtMq+KGEuud3+e44NleplZieW+mNl+e8pHEvDhljmQr1jJNlbproFAfUW8IjsLxNxheZs695J0UOo+h1EWCZzvkoWsuX/2pcVAp3czqxl12iOm+FJltsuFIUBchJqQOdKX8o5WohXOT8pPhO9oqdWq1Zh5XVHY/xM64UpSnLUgdm6jU6JqKAnwMTzHCjkzZTQaBPeWS48aGuxyp8LxRGXSlSVJJCkkEEbEXBjVOD+OkuJLbuVDxFK6JcFQbclWFt9uQ5d0JVRzUsLr3OlTetTL/AGJNvouS+R1q9GjS2ylsuBwCuapVpupOlPCkZ3jGEOyy8jyaV0ULpWOaTv4axuU16RTKs5VFtKtlkVURSg7I7yuv+YzriXEXZpKkuJDLZUFFx6xJqk9lCdD2geoJHOmunsm2sZkuueg1dde+Uotckuvw+p5+E/SE9KpDTuZ1kd2/bb5ZSdU/hOmxGkWCe46dfRml26JFi4+pKUIoB7KVEm1P7xmDyE5qNkrGxy0J/lvEjJ4CtR7fYHLVW223eGt76RLLR0ylxNHGdMG8s9mJYyhS8y1LmnBYesGVpJOuVsXV5025X8cpgjrpqQEAmtKX2NAjbUa01EWvhfBGVLypNDSx1UqorZW1inTlGm4DwtUdgJSm/U2p9ipEdOjSJw4m1GP50Keo1vlz8muDlL0XqY0cJaQkporNpmJoqu3ROqbU9q9aRxwzFJiRc9Yw4U3rUaEWpnT4Eac9Y2Di/hphTdV1QsCiSSAu9R2RTtAUqQRQWvXTI8alFMLyqIINSFDcDW2xFeuguYxbp5RXGt49yajVqx8EtpdjZuCfSmzNZWpmjTxsD7Kz0MaKlQIqLgx+OXLG1um3Py3+EXrgn0mTEnRDlXWQaFKu8nwO/wB66RXLZ+jYRDcN8TS862FsLB5pOo8REzACEIQAhCEAfDEfPNkxIx1uIrAGb47hyVZmnk1Qruk6c6eI1+Y3jIuLeFFyxKhVTJ0VumugP7/Ghj9IYjh4WCFCoO339Yp+JyGSqVjM2qwJ62ora+ldDprSoGBsqBse9z97+8TvC84kKUw7dtwZTXauh8q/A9I9nF/CBZJcZBU0blO6PDmPmOo0qbbxSRXyP6H94nVikuGRE4OL4kevF8PXLPlHtINUH3knQ+YqD5x7WZnNRaCa62sQRy6gxLzDf+tlKi78uPNbfLqbfFP4oq+HPBK6Huq35KOh8Dp8IgexJjO5cFoRPoCVEImUjsr0DgF6H9ttRaoik4hIKQpSVpKVpsQfv5xNlzKq4IIOo1SfeB+/jrPutInkBDhSmYA/huDRwa0NPp5jcRhPJtgzaJjA8RTnyTBJZV3taVHdKgO8BHRiWHqQtSFpyrTqD93HIxHERsnh5NoT4JKWM4NywiRZQWwcmQ90DQ1BCD2fZzFJNNqx7cZmEshSFeq9aCnL6sWCaEmpACTXs01PhvjWD8SOMI9WRnR7IJoU+Bvbp9I7zjpeJDjpYRT2ElSlWNs2xrTbc8r2Xcnud5+J0ySm28/8/flg7eMmGM2duiXFHtIGhrU5qeyfrXnFYpEo9NJWC1LsCh9pQzuk7nN7A6D/AB68O4ZWvvVr7iLn2qVVom6SN4rTmv5PY4t0/OscoxxnoiOw2dU3ZpCC4a5V5cy01AHZ/pta1Vc4lcO4bmJpztZ1LpoO0qgzWJ7qBVJHQ6gRJf6RLNUBGTYgihIJKRUm6qhYtoaWiY4W4qMo4VFOdtdM40NqEFPhmXY+fMQXzsVTlUk5dOzIklxYlsWPhz0aJbu6cvRF1G+6z5WHWO3iX0dkIzSlagf7SiL2tlUdxY0PIUI0N6wrGGXm0uNKCkE969RTvJI1Bjz4ljKG0ErUlCAACpVBpYa/uTHl/wBfqIz45z/dy4cbe7H1Lflxawlt3MDmHFJUQcyVJNCD2Sg+B0Izj+mLLg3pBdbH8RagqlM6dxStFJ3pe+tud46eNcSRPqC5ZokIrnmFUQlSaDKmqqV71anSuwNYoq3Of391UI9Zo9TZwKbjwt80znajTws2fTk1zXxLrOcSuPrIaIKvacdVoL3pqRY3NhausVzE5hq4K1vum3rK5UpINsqb1Fvgu0RYST0+u37R2Nt7AX+cWLdRZb/J/DoR0aWqn+C379TrCCekdiU00ifwfhhx01X2Ui6jaw3JJskeMc+IFSSWw1Lj1jgN3RZI5ipu5XnpyJiBNMsuLXMh8NxB1hwOMrUhY3B1pz5xtHAvpXS8UszgCHDYLHdUf0P3eMOhGTB+w0mtxpH2KX6JsVW/II9YSVJtU7gEgf8AEnzi6QAhCEAIQhAHBaKxGz0kFAggEGxB3ESscVprAGeYphxar7TW9dUePNPXbfnGacXcHUq7LixuUD9OR6aHa9o3+blaxUMUwot1KBVG6KVoOg3H4dtuUAYNw5iipZ9JvlrQj6p/bkQI9/GGEpbczouy8MyaaAm5HTWo6HpFh4z4UCwXmNxVVPka/r8ecdWAN/6uUclnbLb0rqlVyD4b+BVAFbkXvWoyqP8AERavMbGOctMFs0NaV80nmPv+8Y4lbThqKLQSFJ8O8ImSA4kEbioMYwbrcsDrTc82ELIS+B/Dc94a0NNR08xuIouJ4cttakOJyrT8+RruDsYlpWYLZoa0r5g8x9/3srjbc82G3CEvAfw3Pe6HnXceYjJhxwZszLLWrKhJUrkB908Yl5PARTM6q2uVJ6JIqs2uDtXTWOM1LOS7tFDK4gjqFAGo/Mk01+hj2Mz4WnkoChB2/hkV8LbDygalu4e4ebU3WgykkFKbVpmScx1Uac+UX+W4ZUlCSnL2qEJFRXPcUVTKo6k0JprvGS4Rjy5ZzMm6Se0kmxBXr0PasdNouyOI21oC0ugDW5CSk63BPZMcTW1zjLiszKL5ew7uitg4KNeIyXP2/nyJPijhttbYK8pNSlLiNUqFCRRQuLXGlvCMmxeUWy4W173ChopJKkg113FtRTeLhiHFjswSljO8U2K1qIQnzPeN9P0im46QRncmA6/WmVA7CQNgeVUm/M0pqoWtFC2L5Yh2fP7FPWzqkueZ91y+51Yfjj0uSphxSM2tKUOirgggm6r056R2zGO+tGaZDj7o7pWsBtI0BDYFK1GmnXaIWhOmn+f3jmlAEXvLhxceFnvjf1Ofl4wemdxN56ylURsgWSL17o186m2seZKKeMSuFYG6+RlSQOZ/TnFr/wClyeH0M0rM9SoaTRTnSo0bHVVOlY3MFcwbhh6YIokpB3IufARNLckpIKSR658GhShVgfxOiwGxSmprUEDWIvGuLnnwUIowyberbJqofjcsV+Ayp6RXgIBPBJ4vjr0xZZCWx3WkDKgcre0eqqmIyESmC4C9MqytIJFbqOg89z0EARgEXDhfgN6YIU6C238FH/1+vSLzwvwC1L0W723Ou3hy+vWLfJpU4crCRlBoXPYTTUD31dBYUuRoQJPhbC0S7CUIAA/QCg8rRMRxbRQADYUjlACEIQAhCEAIQhAHFSY8E5LVESMcHE1EAZ/i8gUEqbFd1I58yOR6aHobmoqkUpd9exY0otFL0HIb0O21xzEafi0tFNxOQqSpNlb8lfsev2AKHx5hIIE02OQcp8Eq8u6f5Yq2EP5VerOirp6K3HnrGpoosKbWKhVUqSeooQfEfoYy3HcLLDqmiTa6Fc0nunx2PUGAJN9jN0UI8stNFo0VUJr5pPMff9+MtPqcTsFCyqc/7x1Ot5iCfPqOUYe25Ity2ktzzYadIS6B/Dc59OtdxvqLxS8RkHGXChYyrTvsQdwd0n7oYmENZQCnu6226j7/ALzwyTrYafNHR/tuc6/WvLfxjWFimsoWVuDwyh/6mutje39Jr8v8xwWv76VIP1/tHpxXDVsrLboooaEaEHcHcGPN6seMbkZ3uYk6tsNlRyAaWFeylNyLqskDewEdCW+d45RYeFJGWWVKmXm28ugcVQEU2HtnoKnpAEVI4a46eym3vHT+/lFulOG2JVKXZ1YQDdIVdS/yNC6vHQbkR14lxk212ZBuhFvXupBPiho1CfzLqfwiKfNTK3FqccWpa1d5SiVE+ZvAxh5LLivGSjVMmky6CKFdQXFjnUWaP5L37xiqnUk3JNSeZNyTzMI+pSTYQMnyO6VlluKCUJKlHYCsWnh3gR5/tu/wmxqVWPz0+vSLUJiXk0lEolNRq6ofMA/8leQEAQmEcEttBLs8sJBuGxUlXkLn5DqYtY4xkJRulFISBQUTc9AB/iM1xzizMpXqyXFnVarjy976RXUtLcVncUVE7n9IAv3FvHD8wylTH8KXWShVD28wvRZHdqL0Hxix+iXj5ZWmTmVVBFGl8qeyfv6GtBwdgGTnwR2QhtQP40qJHnoPMR5eDZVbk01kB7KqkjYAfrWnnAH6thHFutBXWl/GOUAIQhACEIQAhCEAIQhAHjnWaiKlicvQxd1prEFi0rrAFInZMKuLKG/Mcj0+nxrXOLsIMwzUD+M1Uj8Q9pPmBUdR1i4zDdDHhmU0ObyPh/aAMQbdyKCxp7XUc/KJxLOYVH+Y7uNcH9S9nSP4btT0C9VDwPeHieUR+BTVD6pXijw3HlA2iyUbujKbEd08xuD+n+I8bU5RWWhIrsO6en7fZknEA3Fohp6dSAQhVTvl0Pnp8OUQqpKfEieVj4OFltSpucbDLxo4P9tzev615b+MUvE8OWw4W3BQjQ7KGxB3EeSWxUhWVdk1/pPOLwzONTTPq5uop3HuRItU7HqbHehuZisykQiwYjwjMN3Qn1qDcKRuPy6/CsRJw52tC25X8qv2gDywicwvhOafUAlpQ6kEfLX5RpHDvo7ZZouYOdfu2t+g+flAGd8P8JTE0RkSQn3jy5jn46dY0rCuFZWRTnco4515+X0HxMSHEXEzEk3QlKeSBqevM+JjIcf4yfmlEN1QnnvQ/wDHyv1gC2cXcbJHZJrTutJpbxpYeH1jO5/EHpk9o0TsgaefPxMcsPwlS1ABKlLOwBKj5beJi/YH6OXlgF0hlHIGqj4q0HlU9IAoMvJAUFKnZIv/AJi24HwPMzFyPVo3J1/YeGsaZg3CsrLDsIClbqV91PnbpHa9xAgr9UwPXOC2VFMqfFWiR0FYAqPE3C3qpVmTl7qecq4r8CLnxJVk/ppYRb+BeEm5UJFAV95R8PqdulYkMPkVZsyqLeUNRZKByHupHPU9Ys0nKBsc1HVXP9gNh+tTAHohCEAIQhACEIQAhCEAIQhACPLNtVEeqPihAFKxSWoYiFpi5YrLVEVSaaoYAr2LYal5pbC9xVJ5Uuk+R+VYyZ9hTaylQyrQqh6Efp9RG2TLdRUai4/URR+PcJzJEy2NAA4OmiVeINj0pygClvvKX3iT02+GkdZEfYQBN4XwS9MthxNaUrUCoCeZOw+kR8xNiWBYzpcSFXykKA8FCxHTam0dCn1lHqytfq61yZjlrsctaE9aR5HW6wBZ8FxxSf8AZeKdykGx8Umx+Ealw9iyHkAnLnGtQP8AEfn1Up9i/wDeO+Vad0QVeX3SAP0jN4y0ymrzyG09VAfAb+UZxxN6USqrcimu3rVj/ij9VfCKzgnAk1Mq7podz938YvmE8GSUpQzK/Wr/AO2i4/mIt5EwBneHYDNTrhVlcdWT2lHbxUbJ8zGiYH6LgmippwD8Df6qIr8APGJ9/ixtlFGm0tNp0qUpA+FflSKTjXpQVdLFFK5gUHxVUnyAgDTJGRl5ZBDTaEJGpNNtzX9SYqnEPpOlWSUtZplzTsd0Hqs6/wAtYy3EMSm5w0fdWpNe5U5QduyNT840Dgz0aZQl2aGXcN79M2w/L8eUAdOHJxDFVVeUWZc+wiqQodTqR1+HONKwLBUMpDTCQCB2lUsB1p8k6n4kezD5KvYbGVAsVcug95XyG/Iz8uwlCcqRQfU8ydzAHGUlUtig1OpOpPWO+EIAQhCAEIQgBCEIAQhCAEIQgBCEIA88y3URVcVlaGLiREViUrUQBSVCPE5KhRKCAUrBsdK07Q8CInJmTIMdQlD57eMAYtxFgC5VZBBLZPZV/wDlXJQ+evhDxvORDuZDiakWUk6iuxBsRyNwdohZvgGVWapBR+UkfK4+QgDIY75aRW6cqEKUegjWJL0dyqTVRWrof7Ui1yGGMMpo22kU5gH5Up50rAGVYL6OXljO8Q2gXJJGg1ubfCsW3DpKSlP9tv16x7Sh2QfFQqfICOHG/Gcu2nJ6z1iyQMqO1ZN1XFhfKKV5xms/xa+7UNANJ5i5/qNh5QBo2N8U5Un1rqWke4nsg+QurzijYjxqT2Zdv+ZX6JH6xAMYY44cyqqJ9pRP1Nz5RLy2FISO1f5D4b+cARK0PzCquKUs/IfoIksOwMqWG0JLjh0Qn6qUdB1tEthci7MqDcumia0K6WHRI3P31jVOHOG2pNvQFZpmJvU7VPtGug0rpU3gDx8IcGNyoS47lW9SxA7Lddcg5/jNztzi4SUoXb3S3zFiv8vJP4t9ucd0lhpX2nR2dkHfqr/1+PITEAcW2wkAJAAFgBtHKEIAQhCAEIQgBCEIAQhCAEIQgBCEIAQhCAEcHEVjnCAIyYkgY8K5OkWAiOpbMAVafwdDtCoEKHdWk5VJ8CNR0NR0jwf9Im09x1pwf/YgpPxQaH+kRczLR9TLwBT0YbOnUyyOo9Yv5dn6x4sUwVyxcWp8DvN0yp8QhNlU91Va7GtjoXqo8z8oDAGV4hw1LzKaEADalqHmKaHobc4r05wA60as+qfTtmPq1fBZKD4pV5Rq2KcPqJK2SEr3Cq5V+NLpV+IV6g2pDuTK2rPtOtfiylaD/O3UfGh6QBnQwCdP/wAVQ6laKfEG8SuF8APukGZIQj3RaviTc+QMW9rH2NA6mvIVJ+AFYlsP9a9/tNLCf+46koSPBKqLX5AA+8IA+Ybh7culLbKKk2FBdXOnujmSfExYMPw3KQtyil7AaI8K6nbN9K0jvkZFLQNLqPeUdT+w6C3xMeqAEIQgBCEIAQhCAEIQgBCEIAQhCAEIQgBCEIAQhCAEIQgBCEIAQhCAEfKR9hAHEoj4ExzhAHEJjlCEAIQhACEIQAhCEAIQhACEIQAhCE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QUEhQUFhUXFx0aGBgYGRocHxgYFxgXGBYcIBsYHyggGR0lIBcYITEhJikrLy4uGh8zODMsNygtLisBCgoKDg0OGxAQGzUmHyQsKywtLTYyLTExLDcsLCwsLDQ3Li4xLDcsMCw0LCwsLCw0NzQ3LCwsNCw1NDc2LC8tNP/AABEIAM0A9gMBIgACEQEDEQH/xAAcAAEAAwADAQEAAAAAAAAAAAAABQYHAgMEAQj/xABAEAABAgQEAwQIBAUDBAMAAAABAgMABBEhBRIxQQZRYSIycYEHE0JSkaGx8GJywdEjgpLh8RQzshVTotJEY8L/xAAaAQEAAgMBAAAAAAAAAAAAAAAAAwQBAgUG/8QAMBEAAgIBAgQDBwQDAQAAAAAAAAECAxEEIRIxQVEFE5FhcYGhweHwFCIysRUkUgb/2gAMAwEAAhEDEQA/ANxhCEAIQhACEIQAhCEAIQhACEcXHAkVUQANSTQfOKnjfpJw6WqFPhxQ9loZzXxHZHmYAt0IyF/05N17Em4RzU4lJ+AB+sTfDnpek5hYbdSuXUTQFdCkn8ydPMCANDhHFCwQCCCDoRvHKAEIQgBCEIAQhCAEIQgBCEIAQhCAEIQgBCEIAQhCAEIQgBCODzyUAqWoJSNSSAB5mKVj3pUw+XqEuF9Y9loZhUbFXdHxgC8R1zEwlCSpakpSNSogD4mMHx30zTbtRLNoYTzPbXTz7IPkYoWIYpMTS6vvOOk++uw30PZEAfoDHPSth8vUJcL6xs0Kiv5zRPzjPsb9NM05USzTbCfeV21fokfAxnPqkJ7y69E/+xtHc1nKSplk5QK5qV0NLKVQG9uzW8Ac8Xx6ZmjWYfdc6KUcv9I7PyiOjjNuUFfWIKibhNT55iAnlpz6ER5AkqqdcoqakaVA31uRYQBJycqt0OFsBXq05lVWhFBpb1ihmPRNSeUcX1Mhs0cUpytgEdkp5lRVX5A9I6MKwh6ZXkl2lOK1ISNBzJNkjxMaDgXobmHLzDqW/wALYzq81WSn5xBbq6aXib37bt+i3NJP2kbwP6SpmRIQSXWd21HT8ijp4eEb7wrxfLT6MzC+17TarKT5b+MfnnjL0dTMiSpP8ZndaRdH501NPzCo8Ig8OU+yoONqKFp0KVUUP0PgY3qthZHig8o2TyfsGEY9wR6YAaNYh2ToHgLfzj2fGNcl5hLiQpCgpJ0INQYkMnbCEIAQhCAEIQgBCEIAQhCAEIQgBCEIAQhCAEZL6SPSm5LvKlpNKc6e+6oVoeSU7+J6RrUYn6SuDfWOuONWcBNtlA3APLWx8jtQDM8Yx6ZmjWYfcc6KUco/lHZHwiOj5MhSKilFA0IIuCNbR3f9RQ2WlMBXrEVzLXQhddg3cJAuKg1310Iw842OhbgGuvIR0qmTsKfOOU9OuPrzOHMqgSKC9BZI5nlepiZwrguaeocnq083Lf8Ajr8aRJGqU3iCyRTvhVHNrS+P5khWHliqwCaChNKhObQ19g1FiCDbxj6+4t03VnUsmqADrsaABJr0rpekXac9GTiWipp3OseyoZQroDWx1pX5RTRJvNKrQtqQdzQpI+kZspnW/wByGm1NN+8Xlde/zJyQ4WedcSptBZ0ypr61WYbgUvU7R7cc9HrrKSUqClDVJKbnUgKSaZhW6fs9+GcbUSkOjItNLpr26b1TdB/yOnqmeI3JtXYohAJyN5lKyjU5GhmUanU2qT0th8J6by/DY1J52xzbbl9vTHtKdgeJzMm96xgqQsWUCDRQBulaTqPnyoY16S9KgLQK0ONuUoUJuP5TUU86U6xU5fgyadUpRIAOhc7Jpt2U1p53iAxjDn5Z31byCn3SASFC1wqw8tekUb9JVc8vn3WzPMefp7LHCuecFyn+Mnnx2FZARSgBWvwJVRCP/LpziuNcPPFNQnw1v56R9wTGkN9lwA+6Tseo3ETszxsL5UZl8goqBJ/AlNeW8d3QeG6GFWYfHLxj6v35ZDOVkZYSx88lLm5OhIWClQ8iP3ESnCnGc1hyh6tWZqt2yapPh7hjxzz611S5RBpZBqXDXTsoBKAdyfhpEFMYa62nMptSU87GnjTSK12nxJ+VmUV1wy5WpyjxOJ+oODuPJafSAhWR3dpRofLmItcfjCVm1NqCkkgjQg0I8CI17gb0vqRlanqrRoHR3h+Yb+P0iqZNxhHlw7EG30BxlaVoOhSax6oAQhCAEIQgBCEIAQhCAEIQgBHwmPsdMwqggD44+BFC48xUsOtukZmSnK4AKlJBPapvY3HTnSs/PTREV7HWw62Qravw387A+IgCm8WcMNzSA/LFJUU1BBstOwJ+h20PTKZuUKSQQQQaKSdQRrF5k8Wcwx8tuAqlVkm18hOqk9L1KevPX145LMT5JY7DwTVJVQB1PKo16Hbw0AzeTfW2tLjZopJBB1oR4xrmCcdNFtCnMjbg7wKqAkCykk7aGmo06xl62i2tQUkhQsoEXSfDeO9iWFQvMVfS8T06iVXLddirqdJXfhvZrkzQ8R43U4lYZGZI7xBShAPVSj50TUa0EVGdwydn3CUNBSRYLSaIUNQQpzLn11Aiyejp+SccLTiU/wCpBJSV3CgL9itgoctTr4amh1kJrQcrknbooGnUJtWOXr/GbnJ1KKjjvyft25+pd0XhVNaVmW38/t6H5lxLDnZdwtvIKFi9DyOhBFiOoi6+jPiJuXBbeQAhSv8AdAuD+LmnS+30t/pBnpBxvJMkAgVSLFxCqXKctyPEUO8YqxMKToaV1+zGdJqf1EMtY/p+4112jhJeXLdP1R+kDjrTac4AsDRZWMtwQDpegPOKbjWPNzDakJR65PvGyEnY5zuPw1MZU1ijiSCCk02UkEfA/fzi/cP4W1MBtxbpcFQkrWbIqRm7Ngkiu/S8TW2Ktcir4b/57z572bR37f1u2Vp1givtAe0Acp8yI8c1mFCgkUuaKKSRuKjmKxsScKaCAcpSAQlec0Ka6ruAlxAv3aG3URnPEcuyhJcTRP4NjX3a/TTwiOvVZklJYzy6noNT4X5cHZXLPDzzhfVklwwuVKUrSkZQRnRorW9aH51i3Y3M4a3L/wAJ1S3imvZQAnwWlVkDmAa+O+GsuqQcyCUnmDEphEwp59DbhbOdQSFPVyIN7lIISfAjWml49F/llwJzTzHosJP4YfouZU/VrGZdO3I+41LIV/EYQrKO+UpPqxcCoOgudBbwiHQvkY3jCPR+ynKXyqYWAKZ6BCfytjs/GsSPEfCMnMNZXGwCBZxsBKkE03AoRcWNRcR5m7xeuyxyjDEfZsvgjnT1UZSylsYzwrxfMSS8zKyBug91XiNj1je+C/STLToCFkMv+4o2V+U7x+feKeGHJJQzKC21GiHBap1oU+yfiOsRDL5SRQm2nMeB2i5CcZx4ovKJE01lH7RhH5/4G9LLsvlbmavNC2b20D9R93jcMFxpmabDjDiVpPI3HiNo2MkhCEIAQhCAEIQgBCEIAR1uprHZHknHiEmljQ08aWgDOOPON5eUWWgC68NUp0T+Y/pGRY9xVMTVQtWVHuIqB5nUmOzjDCXWZhxTgJS4sqSvnW+U8iBbqBaK+pQGsAWTBnBNMqlnD2xdtR2Nz8Df/wAuYiGw/EVSy8iwcgVpu2oG5Sdr6jzjqYKmVNOmoCgSkJIzD3SRyrQ/d5ziaVS62maQLKolwDZVgD9B5p6wBNzckifbzJUkTCRZWgcA2UNj121FqgUeYbcaKk3SoGikkaH7+MSGAzCh2UkhxF009pPT8Q+YpFlfaRiCKGiJlI7KtA4Bsfu2otUQMJlBbSrMkopmrUFKqEEXFKEEEa9Isa8bn3UhCpg3NLAJKq81JAPwIiEm5RbayCkpWk3Sef38Y5pxMbpPlf8AaNJVwm05xTwbqcor9rwXvC+E3Fkjstg3UloUJpVRKnnCVU1rQgRPN8AshGQy6bg1AHaBClIpm1zVSaUNTFW4b427Pq1qKVJ7i96ciR9fjEk7xE8sUZ9YumYVRUDtkKUFLsL0BuY79UtMq+KGEuud3+e44NleplZieW+mNl+e8pHEvDhljmQr1jJNlbproFAfUW8IjsLxNxheZs695J0UOo+h1EWCZzvkoWsuX/2pcVAp3czqxl12iOm+FJltsuFIUBchJqQOdKX8o5WohXOT8pPhO9oqdWq1Zh5XVHY/xM64UpSnLUgdm6jU6JqKAnwMTzHCjkzZTQaBPeWS48aGuxyp8LxRGXSlSVJJCkkEEbEXBjVOD+OkuJLbuVDxFK6JcFQbclWFt9uQ5d0JVRzUsLr3OlTetTL/AGJNvouS+R1q9GjS2ylsuBwCuapVpupOlPCkZ3jGEOyy8jyaV0ULpWOaTv4axuU16RTKs5VFtKtlkVURSg7I7yuv+YzriXEXZpKkuJDLZUFFx6xJqk9lCdD2geoJHOmunsm2sZkuueg1dde+Uotckuvw+p5+E/SE9KpDTuZ1kd2/bb5ZSdU/hOmxGkWCe46dfRml26JFi4+pKUIoB7KVEm1P7xmDyE5qNkrGxy0J/lvEjJ4CtR7fYHLVW223eGt76RLLR0ylxNHGdMG8s9mJYyhS8y1LmnBYesGVpJOuVsXV5025X8cpgjrpqQEAmtKX2NAjbUa01EWvhfBGVLypNDSx1UqorZW1inTlGm4DwtUdgJSm/U2p9ipEdOjSJw4m1GP50Keo1vlz8muDlL0XqY0cJaQkporNpmJoqu3ROqbU9q9aRxwzFJiRc9Yw4U3rUaEWpnT4Eac9Y2Di/hphTdV1QsCiSSAu9R2RTtAUqQRQWvXTI8alFMLyqIINSFDcDW2xFeuguYxbp5RXGt49yajVqx8EtpdjZuCfSmzNZWpmjTxsD7Kz0MaKlQIqLgx+OXLG1um3Py3+EXrgn0mTEnRDlXWQaFKu8nwO/wB66RXLZ+jYRDcN8TS862FsLB5pOo8REzACEIQAhCEAfDEfPNkxIx1uIrAGb47hyVZmnk1Qruk6c6eI1+Y3jIuLeFFyxKhVTJ0VumugP7/Ghj9IYjh4WCFCoO339Yp+JyGSqVjM2qwJ62ora+ldDprSoGBsqBse9z97+8TvC84kKUw7dtwZTXauh8q/A9I9nF/CBZJcZBU0blO6PDmPmOo0qbbxSRXyP6H94nVikuGRE4OL4kevF8PXLPlHtINUH3knQ+YqD5x7WZnNRaCa62sQRy6gxLzDf+tlKi78uPNbfLqbfFP4oq+HPBK6Huq35KOh8Dp8IgexJjO5cFoRPoCVEImUjsr0DgF6H9ttRaoik4hIKQpSVpKVpsQfv5xNlzKq4IIOo1SfeB+/jrPutInkBDhSmYA/huDRwa0NPp5jcRhPJtgzaJjA8RTnyTBJZV3taVHdKgO8BHRiWHqQtSFpyrTqD93HIxHERsnh5NoT4JKWM4NywiRZQWwcmQ90DQ1BCD2fZzFJNNqx7cZmEshSFeq9aCnL6sWCaEmpACTXs01PhvjWD8SOMI9WRnR7IJoU+Bvbp9I7zjpeJDjpYRT2ElSlWNs2xrTbc8r2Xcnud5+J0ySm28/8/flg7eMmGM2duiXFHtIGhrU5qeyfrXnFYpEo9NJWC1LsCh9pQzuk7nN7A6D/AB68O4ZWvvVr7iLn2qVVom6SN4rTmv5PY4t0/OscoxxnoiOw2dU3ZpCC4a5V5cy01AHZ/pta1Vc4lcO4bmJpztZ1LpoO0qgzWJ7qBVJHQ6gRJf6RLNUBGTYgihIJKRUm6qhYtoaWiY4W4qMo4VFOdtdM40NqEFPhmXY+fMQXzsVTlUk5dOzIklxYlsWPhz0aJbu6cvRF1G+6z5WHWO3iX0dkIzSlagf7SiL2tlUdxY0PIUI0N6wrGGXm0uNKCkE969RTvJI1Bjz4ljKG0ErUlCAACpVBpYa/uTHl/wBfqIz45z/dy4cbe7H1Lflxawlt3MDmHFJUQcyVJNCD2Sg+B0Izj+mLLg3pBdbH8RagqlM6dxStFJ3pe+tud46eNcSRPqC5ZokIrnmFUQlSaDKmqqV71anSuwNYoq3Of391UI9Zo9TZwKbjwt80znajTws2fTk1zXxLrOcSuPrIaIKvacdVoL3pqRY3NhausVzE5hq4K1vum3rK5UpINsqb1Fvgu0RYST0+u37R2Nt7AX+cWLdRZb/J/DoR0aWqn+C379TrCCekdiU00ifwfhhx01X2Ui6jaw3JJskeMc+IFSSWw1Lj1jgN3RZI5ipu5XnpyJiBNMsuLXMh8NxB1hwOMrUhY3B1pz5xtHAvpXS8UszgCHDYLHdUf0P3eMOhGTB+w0mtxpH2KX6JsVW/II9YSVJtU7gEgf8AEnzi6QAhCEAIQhAHBaKxGz0kFAggEGxB3ESscVprAGeYphxar7TW9dUePNPXbfnGacXcHUq7LixuUD9OR6aHa9o3+blaxUMUwot1KBVG6KVoOg3H4dtuUAYNw5iipZ9JvlrQj6p/bkQI9/GGEpbczouy8MyaaAm5HTWo6HpFh4z4UCwXmNxVVPka/r8ecdWAN/6uUclnbLb0rqlVyD4b+BVAFbkXvWoyqP8AERavMbGOctMFs0NaV80nmPv+8Y4lbThqKLQSFJ8O8ImSA4kEbioMYwbrcsDrTc82ELIS+B/Dc94a0NNR08xuIouJ4cttakOJyrT8+RruDsYlpWYLZoa0r5g8x9/3srjbc82G3CEvAfw3Pe6HnXceYjJhxwZszLLWrKhJUrkB908Yl5PARTM6q2uVJ6JIqs2uDtXTWOM1LOS7tFDK4gjqFAGo/Mk01+hj2Mz4WnkoChB2/hkV8LbDygalu4e4ebU3WgykkFKbVpmScx1Uac+UX+W4ZUlCSnL2qEJFRXPcUVTKo6k0JprvGS4Rjy5ZzMm6Se0kmxBXr0PasdNouyOI21oC0ugDW5CSk63BPZMcTW1zjLiszKL5ew7uitg4KNeIyXP2/nyJPijhttbYK8pNSlLiNUqFCRRQuLXGlvCMmxeUWy4W173ChopJKkg113FtRTeLhiHFjswSljO8U2K1qIQnzPeN9P0im46QRncmA6/WmVA7CQNgeVUm/M0pqoWtFC2L5Yh2fP7FPWzqkueZ91y+51Yfjj0uSphxSM2tKUOirgggm6r056R2zGO+tGaZDj7o7pWsBtI0BDYFK1GmnXaIWhOmn+f3jmlAEXvLhxceFnvjf1Ofl4wemdxN56ylURsgWSL17o186m2seZKKeMSuFYG6+RlSQOZ/TnFr/wClyeH0M0rM9SoaTRTnSo0bHVVOlY3MFcwbhh6YIokpB3IufARNLckpIKSR658GhShVgfxOiwGxSmprUEDWIvGuLnnwUIowyberbJqofjcsV+Ayp6RXgIBPBJ4vjr0xZZCWx3WkDKgcre0eqqmIyESmC4C9MqytIJFbqOg89z0EARgEXDhfgN6YIU6C238FH/1+vSLzwvwC1L0W723Ou3hy+vWLfJpU4crCRlBoXPYTTUD31dBYUuRoQJPhbC0S7CUIAA/QCg8rRMRxbRQADYUjlACEIQAhCEAIQhAHFSY8E5LVESMcHE1EAZ/i8gUEqbFd1I58yOR6aHobmoqkUpd9exY0otFL0HIb0O21xzEafi0tFNxOQqSpNlb8lfsev2AKHx5hIIE02OQcp8Eq8u6f5Yq2EP5VerOirp6K3HnrGpoosKbWKhVUqSeooQfEfoYy3HcLLDqmiTa6Fc0nunx2PUGAJN9jN0UI8stNFo0VUJr5pPMff9+MtPqcTsFCyqc/7x1Ot5iCfPqOUYe25Ity2ktzzYadIS6B/Dc59OtdxvqLxS8RkHGXChYyrTvsQdwd0n7oYmENZQCnu6226j7/ALzwyTrYafNHR/tuc6/WvLfxjWFimsoWVuDwyh/6mutje39Jr8v8xwWv76VIP1/tHpxXDVsrLboooaEaEHcHcGPN6seMbkZ3uYk6tsNlRyAaWFeylNyLqskDewEdCW+d45RYeFJGWWVKmXm28ugcVQEU2HtnoKnpAEVI4a46eym3vHT+/lFulOG2JVKXZ1YQDdIVdS/yNC6vHQbkR14lxk212ZBuhFvXupBPiho1CfzLqfwiKfNTK3FqccWpa1d5SiVE+ZvAxh5LLivGSjVMmky6CKFdQXFjnUWaP5L37xiqnUk3JNSeZNyTzMI+pSTYQMnyO6VlluKCUJKlHYCsWnh3gR5/tu/wmxqVWPz0+vSLUJiXk0lEolNRq6ofMA/8leQEAQmEcEttBLs8sJBuGxUlXkLn5DqYtY4xkJRulFISBQUTc9AB/iM1xzizMpXqyXFnVarjy976RXUtLcVncUVE7n9IAv3FvHD8wylTH8KXWShVD28wvRZHdqL0Hxix+iXj5ZWmTmVVBFGl8qeyfv6GtBwdgGTnwR2QhtQP40qJHnoPMR5eDZVbk01kB7KqkjYAfrWnnAH6thHFutBXWl/GOUAIQhACEIQAhCEAIQhAHjnWaiKlicvQxd1prEFi0rrAFInZMKuLKG/Mcj0+nxrXOLsIMwzUD+M1Uj8Q9pPmBUdR1i4zDdDHhmU0ObyPh/aAMQbdyKCxp7XUc/KJxLOYVH+Y7uNcH9S9nSP4btT0C9VDwPeHieUR+BTVD6pXijw3HlA2iyUbujKbEd08xuD+n+I8bU5RWWhIrsO6en7fZknEA3Fohp6dSAQhVTvl0Pnp8OUQqpKfEieVj4OFltSpucbDLxo4P9tzev615b+MUvE8OWw4W3BQjQ7KGxB3EeSWxUhWVdk1/pPOLwzONTTPq5uop3HuRItU7HqbHehuZisykQiwYjwjMN3Qn1qDcKRuPy6/CsRJw52tC25X8qv2gDywicwvhOafUAlpQ6kEfLX5RpHDvo7ZZouYOdfu2t+g+flAGd8P8JTE0RkSQn3jy5jn46dY0rCuFZWRTnco4515+X0HxMSHEXEzEk3QlKeSBqevM+JjIcf4yfmlEN1QnnvQ/wDHyv1gC2cXcbJHZJrTutJpbxpYeH1jO5/EHpk9o0TsgaefPxMcsPwlS1ABKlLOwBKj5beJi/YH6OXlgF0hlHIGqj4q0HlU9IAoMvJAUFKnZIv/AJi24HwPMzFyPVo3J1/YeGsaZg3CsrLDsIClbqV91PnbpHa9xAgr9UwPXOC2VFMqfFWiR0FYAqPE3C3qpVmTl7qecq4r8CLnxJVk/ppYRb+BeEm5UJFAV95R8PqdulYkMPkVZsyqLeUNRZKByHupHPU9Ys0nKBsc1HVXP9gNh+tTAHohCEAIQhACEIQAhCEAIQhACPLNtVEeqPihAFKxSWoYiFpi5YrLVEVSaaoYAr2LYal5pbC9xVJ5Uuk+R+VYyZ9hTaylQyrQqh6Efp9RG2TLdRUai4/URR+PcJzJEy2NAA4OmiVeINj0pygClvvKX3iT02+GkdZEfYQBN4XwS9MthxNaUrUCoCeZOw+kR8xNiWBYzpcSFXykKA8FCxHTam0dCn1lHqytfq61yZjlrsctaE9aR5HW6wBZ8FxxSf8AZeKdykGx8Umx+Ealw9iyHkAnLnGtQP8AEfn1Up9i/wDeO+Vad0QVeX3SAP0jN4y0ymrzyG09VAfAb+UZxxN6USqrcimu3rVj/ij9VfCKzgnAk1Mq7podz938YvmE8GSUpQzK/Wr/AO2i4/mIt5EwBneHYDNTrhVlcdWT2lHbxUbJ8zGiYH6LgmippwD8Df6qIr8APGJ9/ixtlFGm0tNp0qUpA+FflSKTjXpQVdLFFK5gUHxVUnyAgDTJGRl5ZBDTaEJGpNNtzX9SYqnEPpOlWSUtZplzTsd0Hqs6/wAtYy3EMSm5w0fdWpNe5U5QduyNT840Dgz0aZQl2aGXcN79M2w/L8eUAdOHJxDFVVeUWZc+wiqQodTqR1+HONKwLBUMpDTCQCB2lUsB1p8k6n4kezD5KvYbGVAsVcug95XyG/Iz8uwlCcqRQfU8ydzAHGUlUtig1OpOpPWO+EIAQhCAEIQgBCEIAQhCAEIQgBCEIA88y3URVcVlaGLiREViUrUQBSVCPE5KhRKCAUrBsdK07Q8CInJmTIMdQlD57eMAYtxFgC5VZBBLZPZV/wDlXJQ+evhDxvORDuZDiakWUk6iuxBsRyNwdohZvgGVWapBR+UkfK4+QgDIY75aRW6cqEKUegjWJL0dyqTVRWrof7Ui1yGGMMpo22kU5gH5Up50rAGVYL6OXljO8Q2gXJJGg1ubfCsW3DpKSlP9tv16x7Sh2QfFQqfICOHG/Gcu2nJ6z1iyQMqO1ZN1XFhfKKV5xms/xa+7UNANJ5i5/qNh5QBo2N8U5Un1rqWke4nsg+QurzijYjxqT2Zdv+ZX6JH6xAMYY44cyqqJ9pRP1Nz5RLy2FISO1f5D4b+cARK0PzCquKUs/IfoIksOwMqWG0JLjh0Qn6qUdB1tEthci7MqDcumia0K6WHRI3P31jVOHOG2pNvQFZpmJvU7VPtGug0rpU3gDx8IcGNyoS47lW9SxA7Lddcg5/jNztzi4SUoXb3S3zFiv8vJP4t9ucd0lhpX2nR2dkHfqr/1+PITEAcW2wkAJAAFgBtHKEIAQhCAEIQgBCEIAQhCAEIQgBCEIAQhCAEcHEVjnCAIyYkgY8K5OkWAiOpbMAVafwdDtCoEKHdWk5VJ8CNR0NR0jwf9Im09x1pwf/YgpPxQaH+kRczLR9TLwBT0YbOnUyyOo9Yv5dn6x4sUwVyxcWp8DvN0yp8QhNlU91Va7GtjoXqo8z8oDAGV4hw1LzKaEADalqHmKaHobc4r05wA60as+qfTtmPq1fBZKD4pV5Rq2KcPqJK2SEr3Cq5V+NLpV+IV6g2pDuTK2rPtOtfiylaD/O3UfGh6QBnQwCdP/wAVQ6laKfEG8SuF8APukGZIQj3RaviTc+QMW9rH2NA6mvIVJ+AFYlsP9a9/tNLCf+46koSPBKqLX5AA+8IA+Ybh7culLbKKk2FBdXOnujmSfExYMPw3KQtyil7AaI8K6nbN9K0jvkZFLQNLqPeUdT+w6C3xMeqAEIQgBCEIAQhCAEIQgBCEIAQhCAEIQgBCEIAQhCAEIQgBCEIAQhCAEfKR9hAHEoj4ExzhAHEJjlCEAIQhACEIQAhCEAIQhACEIQAhCE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sfexaminer.com/imager/bart-seeks-cellphone-theft-spree-victims/b/original/2310904/a72c/pile_of_cellphon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4093" y="7937"/>
            <a:ext cx="2871335" cy="239351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ytimg.com/vi/f3d59B-Bvio/maxresdefault.jpg"/>
          <p:cNvPicPr>
            <a:picLocks noChangeAspect="1" noChangeArrowheads="1"/>
          </p:cNvPicPr>
          <p:nvPr/>
        </p:nvPicPr>
        <p:blipFill rotWithShape="1">
          <a:blip r:embed="rId3">
            <a:extLst>
              <a:ext uri="{28A0092B-C50C-407E-A947-70E740481C1C}">
                <a14:useLocalDpi xmlns:a14="http://schemas.microsoft.com/office/drawing/2010/main" val="0"/>
              </a:ext>
            </a:extLst>
          </a:blip>
          <a:srcRect l="38828" r="28250" b="9516"/>
          <a:stretch/>
        </p:blipFill>
        <p:spPr bwMode="auto">
          <a:xfrm>
            <a:off x="460376" y="1054372"/>
            <a:ext cx="3664816" cy="5665653"/>
          </a:xfrm>
          <a:prstGeom prst="roundRect">
            <a:avLst>
              <a:gd name="adj" fmla="val 8594"/>
            </a:avLst>
          </a:prstGeom>
          <a:solidFill>
            <a:srgbClr val="FFFFFF">
              <a:shade val="85000"/>
            </a:srgbClr>
          </a:solidFill>
          <a:ln>
            <a:noFill/>
          </a:ln>
          <a:effectLst/>
          <a:extLst/>
        </p:spPr>
      </p:pic>
      <p:sp>
        <p:nvSpPr>
          <p:cNvPr id="6" name="TextBox 5"/>
          <p:cNvSpPr txBox="1"/>
          <p:nvPr/>
        </p:nvSpPr>
        <p:spPr>
          <a:xfrm>
            <a:off x="1028698" y="2618870"/>
            <a:ext cx="2067791" cy="400110"/>
          </a:xfrm>
          <a:prstGeom prst="rect">
            <a:avLst/>
          </a:prstGeom>
          <a:noFill/>
        </p:spPr>
        <p:txBody>
          <a:bodyPr wrap="square" rtlCol="0">
            <a:spAutoFit/>
          </a:bodyPr>
          <a:lstStyle/>
          <a:p>
            <a:r>
              <a:rPr lang="en-US" sz="2000" dirty="0" smtClean="0"/>
              <a:t>587-409-2973</a:t>
            </a:r>
            <a:endParaRPr lang="en-US" sz="2000" dirty="0"/>
          </a:p>
        </p:txBody>
      </p:sp>
      <p:sp>
        <p:nvSpPr>
          <p:cNvPr id="7" name="Rounded Rectangle 6"/>
          <p:cNvSpPr/>
          <p:nvPr/>
        </p:nvSpPr>
        <p:spPr>
          <a:xfrm>
            <a:off x="1028698" y="4083627"/>
            <a:ext cx="2182093" cy="498763"/>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solidFill>
              </a:rPr>
              <a:t>@mhc9322</a:t>
            </a:r>
            <a:endParaRPr lang="en-US" sz="2000" dirty="0">
              <a:solidFill>
                <a:schemeClr val="tx2"/>
              </a:solidFill>
            </a:endParaRPr>
          </a:p>
        </p:txBody>
      </p:sp>
    </p:spTree>
    <p:extLst>
      <p:ext uri="{BB962C8B-B14F-4D97-AF65-F5344CB8AC3E}">
        <p14:creationId xmlns:p14="http://schemas.microsoft.com/office/powerpoint/2010/main" val="161795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pic>
        <p:nvPicPr>
          <p:cNvPr id="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800000">
            <a:off x="3543300" y="2604160"/>
            <a:ext cx="5600700" cy="3553692"/>
          </a:xfrm>
          <a:prstGeom prst="rect">
            <a:avLst/>
          </a:prstGeom>
          <a:noFill/>
        </p:spPr>
      </p:pic>
      <p:sp>
        <p:nvSpPr>
          <p:cNvPr id="9" name="Rectangle 8"/>
          <p:cNvSpPr/>
          <p:nvPr/>
        </p:nvSpPr>
        <p:spPr>
          <a:xfrm>
            <a:off x="303850" y="274717"/>
            <a:ext cx="8286988" cy="1015663"/>
          </a:xfrm>
          <a:prstGeom prst="rect">
            <a:avLst/>
          </a:prstGeom>
        </p:spPr>
        <p:txBody>
          <a:bodyPr wrap="square">
            <a:spAutoFit/>
          </a:bodyPr>
          <a:lstStyle/>
          <a:p>
            <a:r>
              <a:rPr lang="en-US" sz="6000" dirty="0" smtClean="0">
                <a:solidFill>
                  <a:srgbClr val="08CFEE"/>
                </a:solidFill>
                <a:effectLst>
                  <a:outerShdw blurRad="38100" dist="38100" dir="2700000" algn="tl">
                    <a:srgbClr val="000000">
                      <a:alpha val="43137"/>
                    </a:srgbClr>
                  </a:outerShdw>
                </a:effectLst>
                <a:latin typeface="Arial" pitchFamily="34" charset="0"/>
                <a:ea typeface="Arial" charset="0"/>
                <a:cs typeface="Arial" pitchFamily="34" charset="0"/>
              </a:rPr>
              <a:t>My Favorite Apps</a:t>
            </a:r>
            <a:endParaRPr lang="en-US" sz="6000" dirty="0">
              <a:solidFill>
                <a:srgbClr val="08CFEE"/>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Oval 3"/>
          <p:cNvSpPr/>
          <p:nvPr/>
        </p:nvSpPr>
        <p:spPr>
          <a:xfrm>
            <a:off x="5461762" y="4355384"/>
            <a:ext cx="426028" cy="4626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a:t>
            </a:r>
            <a:endParaRPr lang="en-US" sz="2800" b="1" dirty="0"/>
          </a:p>
        </p:txBody>
      </p:sp>
      <p:sp>
        <p:nvSpPr>
          <p:cNvPr id="5" name="Rectangle 4"/>
          <p:cNvSpPr/>
          <p:nvPr/>
        </p:nvSpPr>
        <p:spPr>
          <a:xfrm>
            <a:off x="5978147" y="4381006"/>
            <a:ext cx="1776846" cy="439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tx2"/>
                </a:solidFill>
              </a:rPr>
              <a:t>Russ Webb</a:t>
            </a:r>
            <a:endParaRPr lang="en-US" sz="2200" b="1" dirty="0">
              <a:solidFill>
                <a:schemeClr val="tx2"/>
              </a:solidFill>
            </a:endParaRPr>
          </a:p>
        </p:txBody>
      </p:sp>
      <p:sp>
        <p:nvSpPr>
          <p:cNvPr id="6" name="Rectangle 5"/>
          <p:cNvSpPr/>
          <p:nvPr/>
        </p:nvSpPr>
        <p:spPr>
          <a:xfrm>
            <a:off x="5717679" y="4345500"/>
            <a:ext cx="492443" cy="461665"/>
          </a:xfrm>
          <a:prstGeom prst="rect">
            <a:avLst/>
          </a:prstGeom>
        </p:spPr>
        <p:txBody>
          <a:bodyPr wrap="none">
            <a:spAutoFit/>
          </a:bodyPr>
          <a:lstStyle/>
          <a:p>
            <a:r>
              <a:rPr lang="en-US" sz="2400" b="1" dirty="0">
                <a:solidFill>
                  <a:schemeClr val="tx2"/>
                </a:solidFill>
                <a:sym typeface="Webdings"/>
              </a:rPr>
              <a:t></a:t>
            </a:r>
            <a:endParaRPr lang="en-US" sz="2400" b="1" dirty="0"/>
          </a:p>
        </p:txBody>
      </p:sp>
      <p:pic>
        <p:nvPicPr>
          <p:cNvPr id="1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309" y="1656976"/>
            <a:ext cx="563609" cy="72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889" y="2633133"/>
            <a:ext cx="538029" cy="67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http://media.whatsapp.com/directory/logos/Bitmap/-thumbnails/logo-color-symbol.png?rnd=1378422079"/>
          <p:cNvPicPr>
            <a:picLocks noChangeAspect="1" noChangeArrowheads="1"/>
          </p:cNvPicPr>
          <p:nvPr/>
        </p:nvPicPr>
        <p:blipFill rotWithShape="1">
          <a:blip r:embed="rId8">
            <a:extLst>
              <a:ext uri="{28A0092B-C50C-407E-A947-70E740481C1C}">
                <a14:useLocalDpi xmlns:a14="http://schemas.microsoft.com/office/drawing/2010/main" val="0"/>
              </a:ext>
            </a:extLst>
          </a:blip>
          <a:srcRect l="24140" t="14720" r="25866" b="11492"/>
          <a:stretch/>
        </p:blipFill>
        <p:spPr bwMode="auto">
          <a:xfrm>
            <a:off x="365673" y="3523017"/>
            <a:ext cx="772250" cy="7275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https://lh4.googleusercontent.com/-3PeeJ8IKsK0/U9h4B8pZn1I/AAAAAAAAAk4/IefjAOV2nsw/w425-h708-no/Screenshot_2014-07-29-22-09-11.png"/>
          <p:cNvPicPr>
            <a:picLocks noChangeAspect="1" noChangeArrowheads="1"/>
          </p:cNvPicPr>
          <p:nvPr/>
        </p:nvPicPr>
        <p:blipFill rotWithShape="1">
          <a:blip r:embed="rId9">
            <a:extLst>
              <a:ext uri="{28A0092B-C50C-407E-A947-70E740481C1C}">
                <a14:useLocalDpi xmlns:a14="http://schemas.microsoft.com/office/drawing/2010/main" val="0"/>
              </a:ext>
            </a:extLst>
          </a:blip>
          <a:srcRect l="10558" t="63148" r="79198" b="30406"/>
          <a:stretch/>
        </p:blipFill>
        <p:spPr bwMode="auto">
          <a:xfrm>
            <a:off x="511290" y="4448466"/>
            <a:ext cx="543756" cy="5698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7923" y="1723865"/>
            <a:ext cx="4137695" cy="646331"/>
          </a:xfrm>
          <a:prstGeom prst="rect">
            <a:avLst/>
          </a:prstGeom>
        </p:spPr>
        <p:txBody>
          <a:bodyPr wrap="square">
            <a:spAutoFit/>
          </a:bodyPr>
          <a:lstStyle/>
          <a:p>
            <a:r>
              <a:rPr lang="en-US" sz="3600" dirty="0" smtClean="0">
                <a:solidFill>
                  <a:schemeClr val="bg1"/>
                </a:solidFill>
              </a:rPr>
              <a:t>Google Calendar</a:t>
            </a:r>
            <a:endParaRPr lang="en-US" sz="3600" dirty="0">
              <a:solidFill>
                <a:schemeClr val="bg1"/>
              </a:solidFill>
            </a:endParaRPr>
          </a:p>
        </p:txBody>
      </p:sp>
      <p:sp>
        <p:nvSpPr>
          <p:cNvPr id="14" name="Rectangle 13"/>
          <p:cNvSpPr/>
          <p:nvPr/>
        </p:nvSpPr>
        <p:spPr>
          <a:xfrm>
            <a:off x="1214889" y="2604160"/>
            <a:ext cx="2108093" cy="646331"/>
          </a:xfrm>
          <a:prstGeom prst="rect">
            <a:avLst/>
          </a:prstGeom>
        </p:spPr>
        <p:txBody>
          <a:bodyPr wrap="square">
            <a:spAutoFit/>
          </a:bodyPr>
          <a:lstStyle/>
          <a:p>
            <a:r>
              <a:rPr lang="en-US" sz="3600" dirty="0" smtClean="0">
                <a:solidFill>
                  <a:schemeClr val="bg1"/>
                </a:solidFill>
              </a:rPr>
              <a:t>Agent</a:t>
            </a:r>
            <a:endParaRPr lang="en-US" sz="4400" dirty="0">
              <a:solidFill>
                <a:schemeClr val="bg1"/>
              </a:solidFill>
            </a:endParaRPr>
          </a:p>
        </p:txBody>
      </p:sp>
      <p:sp>
        <p:nvSpPr>
          <p:cNvPr id="15" name="Rectangle 14"/>
          <p:cNvSpPr/>
          <p:nvPr/>
        </p:nvSpPr>
        <p:spPr>
          <a:xfrm>
            <a:off x="1214889" y="3563613"/>
            <a:ext cx="2627638" cy="646331"/>
          </a:xfrm>
          <a:prstGeom prst="rect">
            <a:avLst/>
          </a:prstGeom>
        </p:spPr>
        <p:txBody>
          <a:bodyPr wrap="square">
            <a:spAutoFit/>
          </a:bodyPr>
          <a:lstStyle/>
          <a:p>
            <a:r>
              <a:rPr lang="en-US" sz="3600" dirty="0" smtClean="0">
                <a:solidFill>
                  <a:schemeClr val="bg1"/>
                </a:solidFill>
              </a:rPr>
              <a:t>WhatsApp</a:t>
            </a:r>
            <a:endParaRPr lang="en-US" sz="4400" dirty="0">
              <a:solidFill>
                <a:schemeClr val="bg1"/>
              </a:solidFill>
            </a:endParaRPr>
          </a:p>
        </p:txBody>
      </p:sp>
      <p:sp>
        <p:nvSpPr>
          <p:cNvPr id="16" name="Rectangle 15"/>
          <p:cNvSpPr/>
          <p:nvPr/>
        </p:nvSpPr>
        <p:spPr>
          <a:xfrm>
            <a:off x="1213912" y="4463256"/>
            <a:ext cx="2628615" cy="646331"/>
          </a:xfrm>
          <a:prstGeom prst="rect">
            <a:avLst/>
          </a:prstGeom>
        </p:spPr>
        <p:txBody>
          <a:bodyPr wrap="square">
            <a:spAutoFit/>
          </a:bodyPr>
          <a:lstStyle/>
          <a:p>
            <a:r>
              <a:rPr lang="en-US" sz="3600" dirty="0" smtClean="0">
                <a:solidFill>
                  <a:schemeClr val="bg1"/>
                </a:solidFill>
              </a:rPr>
              <a:t>Remind</a:t>
            </a:r>
            <a:endParaRPr lang="en-US" sz="3600" dirty="0">
              <a:solidFill>
                <a:schemeClr val="bg1"/>
              </a:solidFill>
            </a:endParaRPr>
          </a:p>
        </p:txBody>
      </p:sp>
      <p:sp>
        <p:nvSpPr>
          <p:cNvPr id="17" name="Title 4"/>
          <p:cNvSpPr txBox="1">
            <a:spLocks/>
          </p:cNvSpPr>
          <p:nvPr/>
        </p:nvSpPr>
        <p:spPr>
          <a:xfrm>
            <a:off x="0" y="5964382"/>
            <a:ext cx="9144000" cy="781394"/>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4000" kern="1200">
                <a:solidFill>
                  <a:schemeClr val="bg1"/>
                </a:solidFill>
                <a:latin typeface="Arial" pitchFamily="34" charset="0"/>
                <a:ea typeface="+mj-ea"/>
                <a:cs typeface="Arial" pitchFamily="34" charset="0"/>
              </a:defRPr>
            </a:lvl1pPr>
          </a:lstStyle>
          <a:p>
            <a:pPr algn="ctr"/>
            <a:r>
              <a:rPr lang="en-US" dirty="0" smtClean="0"/>
              <a:t>For these slides </a:t>
            </a:r>
            <a:r>
              <a:rPr lang="en-US" dirty="0" smtClean="0">
                <a:sym typeface="Wingdings"/>
              </a:rPr>
              <a:t> </a:t>
            </a:r>
            <a:r>
              <a:rPr lang="en-US" dirty="0" smtClean="0"/>
              <a:t>https://db.tt/s0d4tDg1</a:t>
            </a:r>
            <a:endParaRPr lang="en-US" dirty="0"/>
          </a:p>
        </p:txBody>
      </p:sp>
    </p:spTree>
    <p:extLst>
      <p:ext uri="{BB962C8B-B14F-4D97-AF65-F5344CB8AC3E}">
        <p14:creationId xmlns:p14="http://schemas.microsoft.com/office/powerpoint/2010/main" val="185606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37" y="4379047"/>
            <a:ext cx="8229600" cy="1143000"/>
          </a:xfrm>
        </p:spPr>
        <p:txBody>
          <a:bodyPr>
            <a:normAutofit fontScale="90000"/>
          </a:bodyPr>
          <a:lstStyle/>
          <a:p>
            <a:r>
              <a:rPr lang="en-US" dirty="0" smtClean="0"/>
              <a:t>Ever wished your phone would silence for class </a:t>
            </a:r>
            <a:r>
              <a:rPr lang="en-US" u="sng" dirty="0" smtClean="0"/>
              <a:t>automatically</a:t>
            </a:r>
            <a:r>
              <a:rPr lang="en-US" dirty="0" smtClean="0"/>
              <a:t> and come back on </a:t>
            </a:r>
            <a:r>
              <a:rPr lang="en-US" u="sng" dirty="0" smtClean="0"/>
              <a:t>automatically</a:t>
            </a:r>
            <a:r>
              <a:rPr lang="en-US" dirty="0" smtClean="0"/>
              <a:t> when class is over?</a:t>
            </a:r>
            <a:br>
              <a:rPr lang="en-US" dirty="0" smtClean="0"/>
            </a:br>
            <a:r>
              <a:rPr lang="en-US" dirty="0"/>
              <a:t/>
            </a:r>
            <a:br>
              <a:rPr lang="en-US" dirty="0"/>
            </a:br>
            <a:r>
              <a:rPr lang="en-US" dirty="0" smtClean="0"/>
              <a:t>Or for a meeting? Or an event?</a:t>
            </a:r>
            <a:endParaRPr lang="en-US" dirty="0"/>
          </a:p>
        </p:txBody>
      </p:sp>
      <p:pic>
        <p:nvPicPr>
          <p:cNvPr id="4" name="Picture 8" descr="http://i.ytimg.com/vi/f3d59B-Bvio/maxresdefault.jpg"/>
          <p:cNvPicPr>
            <a:picLocks noChangeAspect="1" noChangeArrowheads="1"/>
          </p:cNvPicPr>
          <p:nvPr/>
        </p:nvPicPr>
        <p:blipFill rotWithShape="1">
          <a:blip r:embed="rId2">
            <a:extLst>
              <a:ext uri="{28A0092B-C50C-407E-A947-70E740481C1C}">
                <a14:useLocalDpi xmlns:a14="http://schemas.microsoft.com/office/drawing/2010/main" val="0"/>
              </a:ext>
            </a:extLst>
          </a:blip>
          <a:srcRect l="38828" r="28250" b="9516"/>
          <a:stretch/>
        </p:blipFill>
        <p:spPr bwMode="auto">
          <a:xfrm>
            <a:off x="3536085" y="498764"/>
            <a:ext cx="1801318" cy="2784763"/>
          </a:xfrm>
          <a:prstGeom prst="roundRect">
            <a:avLst>
              <a:gd name="adj" fmla="val 8594"/>
            </a:avLst>
          </a:prstGeom>
          <a:solidFill>
            <a:srgbClr val="FFFFFF">
              <a:shade val="85000"/>
            </a:srgbClr>
          </a:solidFill>
          <a:ln>
            <a:noFill/>
          </a:ln>
          <a:effectLst/>
          <a:extLst/>
        </p:spPr>
      </p:pic>
      <p:pic>
        <p:nvPicPr>
          <p:cNvPr id="1026" name="Picture 2" descr="C:\Users\rwebb.MHC\AppData\Local\Microsoft\Windows\Temporary Internet Files\Content.IE5\O1KFNMYT\MC9004325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436" y="1230912"/>
            <a:ext cx="2052615" cy="205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8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8603"/>
            <a:ext cx="6028660" cy="4024426"/>
          </a:xfrm>
          <a:prstGeom prst="rect">
            <a:avLst/>
          </a:prstGeom>
          <a:noFill/>
        </p:spPr>
      </p:pic>
      <p:sp>
        <p:nvSpPr>
          <p:cNvPr id="3" name="Content Placeholder 2"/>
          <p:cNvSpPr>
            <a:spLocks noGrp="1"/>
          </p:cNvSpPr>
          <p:nvPr>
            <p:ph idx="1"/>
          </p:nvPr>
        </p:nvSpPr>
        <p:spPr>
          <a:xfrm>
            <a:off x="-1" y="2930236"/>
            <a:ext cx="4965405" cy="3927764"/>
          </a:xfrm>
        </p:spPr>
        <p:txBody>
          <a:bodyPr>
            <a:normAutofit lnSpcReduction="10000"/>
          </a:bodyPr>
          <a:lstStyle/>
          <a:p>
            <a:pPr marL="0" indent="0">
              <a:buNone/>
            </a:pPr>
            <a:r>
              <a:rPr lang="en-US" dirty="0" smtClean="0"/>
              <a:t>Google Calendar </a:t>
            </a:r>
          </a:p>
          <a:p>
            <a:r>
              <a:rPr lang="en-US" dirty="0" smtClean="0"/>
              <a:t>Great app for scheduling all appointments, classes, meetings, birthdays and more</a:t>
            </a:r>
          </a:p>
          <a:p>
            <a:r>
              <a:rPr lang="en-US" dirty="0" smtClean="0"/>
              <a:t>Gives you reminders before the events &amp; meetings</a:t>
            </a:r>
          </a:p>
          <a:p>
            <a:r>
              <a:rPr lang="en-US" dirty="0" smtClean="0"/>
              <a:t>Can schedule a meeting with a student anywhere</a:t>
            </a:r>
          </a:p>
          <a:p>
            <a:pPr marL="0" indent="0">
              <a:buNone/>
            </a:pPr>
            <a:endParaRPr lang="en-US" dirty="0" smtClean="0"/>
          </a:p>
          <a:p>
            <a:endParaRPr lang="en-US" dirty="0"/>
          </a:p>
        </p:txBody>
      </p:sp>
      <p:sp>
        <p:nvSpPr>
          <p:cNvPr id="6" name="TextBox 5"/>
          <p:cNvSpPr txBox="1"/>
          <p:nvPr/>
        </p:nvSpPr>
        <p:spPr>
          <a:xfrm>
            <a:off x="114299" y="959109"/>
            <a:ext cx="4978696" cy="1569660"/>
          </a:xfrm>
          <a:prstGeom prst="rect">
            <a:avLst/>
          </a:prstGeom>
          <a:noFill/>
        </p:spPr>
        <p:txBody>
          <a:bodyPr wrap="square" rtlCol="0">
            <a:spAutoFit/>
          </a:bodyPr>
          <a:lstStyle/>
          <a:p>
            <a:r>
              <a:rPr lang="en-US" sz="4800" b="1" dirty="0" smtClean="0"/>
              <a:t>Google Calendar </a:t>
            </a:r>
          </a:p>
          <a:p>
            <a:r>
              <a:rPr lang="en-US" sz="4800" b="1" dirty="0" smtClean="0"/>
              <a:t>&amp; Agent</a:t>
            </a:r>
            <a:endParaRPr lang="en-US" sz="4400" b="1" dirty="0"/>
          </a:p>
        </p:txBody>
      </p:sp>
      <p:pic>
        <p:nvPicPr>
          <p:cNvPr id="8196" name="Picture 4" descr="C:\Users\rwebb.MHC\AppData\Local\Microsoft\Windows\Temporary Internet Files\Content.Outlook\TJU6HM3U\Screenshot_2014-07-30-13-26-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569" y="431021"/>
            <a:ext cx="3613765" cy="6022942"/>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a:off x="7113182" y="4093534"/>
            <a:ext cx="946298" cy="9569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916562" y="4093534"/>
            <a:ext cx="965170" cy="95693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Users\rwebb.MHC\Documents\AAAAAAAAAAA\AAAAA\Screenshot_2014-07-29-22-25-3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569" y="431021"/>
            <a:ext cx="3613765" cy="6283036"/>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106" y="2581765"/>
            <a:ext cx="654194" cy="84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21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fade">
                                      <p:cBhvr>
                                        <p:cTn id="16" dur="1000"/>
                                        <p:tgtEl>
                                          <p:spTgt spid="8194"/>
                                        </p:tgtEl>
                                      </p:cBhvr>
                                    </p:animEffect>
                                    <p:anim calcmode="lin" valueType="num">
                                      <p:cBhvr>
                                        <p:cTn id="17" dur="1000" fill="hold"/>
                                        <p:tgtEl>
                                          <p:spTgt spid="8194"/>
                                        </p:tgtEl>
                                        <p:attrNameLst>
                                          <p:attrName>ppt_x</p:attrName>
                                        </p:attrNameLst>
                                      </p:cBhvr>
                                      <p:tavLst>
                                        <p:tav tm="0">
                                          <p:val>
                                            <p:strVal val="#ppt_x"/>
                                          </p:val>
                                        </p:tav>
                                        <p:tav tm="100000">
                                          <p:val>
                                            <p:strVal val="#ppt_x"/>
                                          </p:val>
                                        </p:tav>
                                      </p:tavLst>
                                    </p:anim>
                                    <p:anim calcmode="lin" valueType="num">
                                      <p:cBhvr>
                                        <p:cTn id="18"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8603"/>
            <a:ext cx="5465617" cy="4024426"/>
          </a:xfrm>
          <a:prstGeom prst="rect">
            <a:avLst/>
          </a:prstGeom>
          <a:noFill/>
        </p:spPr>
      </p:pic>
      <p:sp>
        <p:nvSpPr>
          <p:cNvPr id="3" name="Content Placeholder 2"/>
          <p:cNvSpPr>
            <a:spLocks noGrp="1"/>
          </p:cNvSpPr>
          <p:nvPr>
            <p:ph idx="1"/>
          </p:nvPr>
        </p:nvSpPr>
        <p:spPr>
          <a:xfrm>
            <a:off x="-1" y="2930236"/>
            <a:ext cx="4965405" cy="3927764"/>
          </a:xfrm>
        </p:spPr>
        <p:txBody>
          <a:bodyPr>
            <a:normAutofit/>
          </a:bodyPr>
          <a:lstStyle/>
          <a:p>
            <a:r>
              <a:rPr lang="en-US" dirty="0" smtClean="0"/>
              <a:t>Really 5 Apps in one</a:t>
            </a:r>
          </a:p>
          <a:p>
            <a:r>
              <a:rPr lang="en-US" dirty="0" smtClean="0"/>
              <a:t>Will only focus on two functions</a:t>
            </a:r>
          </a:p>
          <a:p>
            <a:r>
              <a:rPr lang="en-US" b="1" dirty="0" smtClean="0"/>
              <a:t>SLEEP</a:t>
            </a:r>
            <a:r>
              <a:rPr lang="en-US" dirty="0" smtClean="0"/>
              <a:t> – set up when you want to silence your phone </a:t>
            </a:r>
            <a:r>
              <a:rPr lang="en-US" u="sng" dirty="0" smtClean="0"/>
              <a:t>automatically</a:t>
            </a:r>
            <a:r>
              <a:rPr lang="en-US" dirty="0" smtClean="0"/>
              <a:t> and wake it up </a:t>
            </a:r>
            <a:r>
              <a:rPr lang="en-US" u="sng" dirty="0" smtClean="0"/>
              <a:t>automatically</a:t>
            </a:r>
          </a:p>
          <a:p>
            <a:endParaRPr lang="en-US" dirty="0" smtClean="0"/>
          </a:p>
          <a:p>
            <a:pPr marL="0" indent="0">
              <a:buNone/>
            </a:pPr>
            <a:endParaRPr lang="en-US" dirty="0" smtClean="0"/>
          </a:p>
          <a:p>
            <a:endParaRPr lang="en-US" dirty="0"/>
          </a:p>
        </p:txBody>
      </p:sp>
      <p:sp>
        <p:nvSpPr>
          <p:cNvPr id="6" name="TextBox 5"/>
          <p:cNvSpPr txBox="1"/>
          <p:nvPr/>
        </p:nvSpPr>
        <p:spPr>
          <a:xfrm>
            <a:off x="322118" y="1391762"/>
            <a:ext cx="4312228" cy="923330"/>
          </a:xfrm>
          <a:prstGeom prst="rect">
            <a:avLst/>
          </a:prstGeom>
          <a:noFill/>
        </p:spPr>
        <p:txBody>
          <a:bodyPr wrap="square" rtlCol="0">
            <a:spAutoFit/>
          </a:bodyPr>
          <a:lstStyle/>
          <a:p>
            <a:r>
              <a:rPr lang="en-US" sz="5400" b="1" dirty="0" smtClean="0"/>
              <a:t>Agent</a:t>
            </a:r>
            <a:endParaRPr lang="en-US" sz="4800" b="1"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038" y="1309797"/>
            <a:ext cx="733034" cy="91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rwebb.MHC\Documents\AAAAAAAAAAA\AAAAA\Screenshot_2014-07-29-22-05-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170" y="166253"/>
            <a:ext cx="3927764" cy="6546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webb.MHC\Documents\AAAAAAAAAAA\AAAAA\Screenshot_2014-07-29-22-05-33.png"/>
          <p:cNvPicPr>
            <a:picLocks noChangeAspect="1" noChangeArrowheads="1"/>
          </p:cNvPicPr>
          <p:nvPr/>
        </p:nvPicPr>
        <p:blipFill rotWithShape="1">
          <a:blip r:embed="rId4">
            <a:extLst>
              <a:ext uri="{28A0092B-C50C-407E-A947-70E740481C1C}">
                <a14:useLocalDpi xmlns:a14="http://schemas.microsoft.com/office/drawing/2010/main" val="0"/>
              </a:ext>
            </a:extLst>
          </a:blip>
          <a:srcRect t="69735" b="28837"/>
          <a:stretch/>
        </p:blipFill>
        <p:spPr bwMode="auto">
          <a:xfrm>
            <a:off x="5108170" y="4790208"/>
            <a:ext cx="3927764" cy="83127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rwebb.MHC\Documents\AAAAAAAAAAA\AAAAA\Screenshot_2014-07-29-22-07-5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4403" y="176643"/>
            <a:ext cx="3921531" cy="6535884"/>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sp>
        <p:nvSpPr>
          <p:cNvPr id="2" name="Oval 1"/>
          <p:cNvSpPr/>
          <p:nvPr/>
        </p:nvSpPr>
        <p:spPr>
          <a:xfrm>
            <a:off x="5257799" y="4976446"/>
            <a:ext cx="3622431" cy="833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46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ipe(down)">
                                      <p:cBhvr>
                                        <p:cTn id="22" dur="580">
                                          <p:stCondLst>
                                            <p:cond delay="0"/>
                                          </p:stCondLst>
                                        </p:cTn>
                                        <p:tgtEl>
                                          <p:spTgt spid="9219"/>
                                        </p:tgtEl>
                                      </p:cBhvr>
                                    </p:animEffect>
                                    <p:anim calcmode="lin" valueType="num">
                                      <p:cBhvr>
                                        <p:cTn id="23" dur="1822" tmFilter="0,0; 0.14,0.36; 0.43,0.73; 0.71,0.91; 1.0,1.0">
                                          <p:stCondLst>
                                            <p:cond delay="0"/>
                                          </p:stCondLst>
                                        </p:cTn>
                                        <p:tgtEl>
                                          <p:spTgt spid="921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21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21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21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219"/>
                                        </p:tgtEl>
                                        <p:attrNameLst>
                                          <p:attrName>ppt_y</p:attrName>
                                        </p:attrNameLst>
                                      </p:cBhvr>
                                      <p:tavLst>
                                        <p:tav tm="0" fmla="#ppt_y-sin(pi*$)/81">
                                          <p:val>
                                            <p:fltVal val="0"/>
                                          </p:val>
                                        </p:tav>
                                        <p:tav tm="100000">
                                          <p:val>
                                            <p:fltVal val="1"/>
                                          </p:val>
                                        </p:tav>
                                      </p:tavLst>
                                    </p:anim>
                                    <p:animScale>
                                      <p:cBhvr>
                                        <p:cTn id="28" dur="26">
                                          <p:stCondLst>
                                            <p:cond delay="650"/>
                                          </p:stCondLst>
                                        </p:cTn>
                                        <p:tgtEl>
                                          <p:spTgt spid="9219"/>
                                        </p:tgtEl>
                                      </p:cBhvr>
                                      <p:to x="100000" y="60000"/>
                                    </p:animScale>
                                    <p:animScale>
                                      <p:cBhvr>
                                        <p:cTn id="29" dur="166" decel="50000">
                                          <p:stCondLst>
                                            <p:cond delay="676"/>
                                          </p:stCondLst>
                                        </p:cTn>
                                        <p:tgtEl>
                                          <p:spTgt spid="9219"/>
                                        </p:tgtEl>
                                      </p:cBhvr>
                                      <p:to x="100000" y="100000"/>
                                    </p:animScale>
                                    <p:animScale>
                                      <p:cBhvr>
                                        <p:cTn id="30" dur="26">
                                          <p:stCondLst>
                                            <p:cond delay="1312"/>
                                          </p:stCondLst>
                                        </p:cTn>
                                        <p:tgtEl>
                                          <p:spTgt spid="9219"/>
                                        </p:tgtEl>
                                      </p:cBhvr>
                                      <p:to x="100000" y="80000"/>
                                    </p:animScale>
                                    <p:animScale>
                                      <p:cBhvr>
                                        <p:cTn id="31" dur="166" decel="50000">
                                          <p:stCondLst>
                                            <p:cond delay="1338"/>
                                          </p:stCondLst>
                                        </p:cTn>
                                        <p:tgtEl>
                                          <p:spTgt spid="9219"/>
                                        </p:tgtEl>
                                      </p:cBhvr>
                                      <p:to x="100000" y="100000"/>
                                    </p:animScale>
                                    <p:animScale>
                                      <p:cBhvr>
                                        <p:cTn id="32" dur="26">
                                          <p:stCondLst>
                                            <p:cond delay="1642"/>
                                          </p:stCondLst>
                                        </p:cTn>
                                        <p:tgtEl>
                                          <p:spTgt spid="9219"/>
                                        </p:tgtEl>
                                      </p:cBhvr>
                                      <p:to x="100000" y="90000"/>
                                    </p:animScale>
                                    <p:animScale>
                                      <p:cBhvr>
                                        <p:cTn id="33" dur="166" decel="50000">
                                          <p:stCondLst>
                                            <p:cond delay="1668"/>
                                          </p:stCondLst>
                                        </p:cTn>
                                        <p:tgtEl>
                                          <p:spTgt spid="9219"/>
                                        </p:tgtEl>
                                      </p:cBhvr>
                                      <p:to x="100000" y="100000"/>
                                    </p:animScale>
                                    <p:animScale>
                                      <p:cBhvr>
                                        <p:cTn id="34" dur="26">
                                          <p:stCondLst>
                                            <p:cond delay="1808"/>
                                          </p:stCondLst>
                                        </p:cTn>
                                        <p:tgtEl>
                                          <p:spTgt spid="9219"/>
                                        </p:tgtEl>
                                      </p:cBhvr>
                                      <p:to x="100000" y="95000"/>
                                    </p:animScale>
                                    <p:animScale>
                                      <p:cBhvr>
                                        <p:cTn id="35" dur="166" decel="50000">
                                          <p:stCondLst>
                                            <p:cond delay="1834"/>
                                          </p:stCondLst>
                                        </p:cTn>
                                        <p:tgtEl>
                                          <p:spTgt spid="921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80">
                                          <p:stCondLst>
                                            <p:cond delay="0"/>
                                          </p:stCondLst>
                                        </p:cTn>
                                        <p:tgtEl>
                                          <p:spTgt spid="2"/>
                                        </p:tgtEl>
                                      </p:cBhvr>
                                    </p:animEffect>
                                    <p:anim calcmode="lin" valueType="num">
                                      <p:cBhvr>
                                        <p:cTn id="4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gtEl>
                                      </p:cBhvr>
                                      <p:to x="100000" y="60000"/>
                                    </p:animScale>
                                    <p:animScale>
                                      <p:cBhvr>
                                        <p:cTn id="47" dur="166" decel="50000">
                                          <p:stCondLst>
                                            <p:cond delay="676"/>
                                          </p:stCondLst>
                                        </p:cTn>
                                        <p:tgtEl>
                                          <p:spTgt spid="2"/>
                                        </p:tgtEl>
                                      </p:cBhvr>
                                      <p:to x="100000" y="100000"/>
                                    </p:animScale>
                                    <p:animScale>
                                      <p:cBhvr>
                                        <p:cTn id="48" dur="26">
                                          <p:stCondLst>
                                            <p:cond delay="1312"/>
                                          </p:stCondLst>
                                        </p:cTn>
                                        <p:tgtEl>
                                          <p:spTgt spid="2"/>
                                        </p:tgtEl>
                                      </p:cBhvr>
                                      <p:to x="100000" y="80000"/>
                                    </p:animScale>
                                    <p:animScale>
                                      <p:cBhvr>
                                        <p:cTn id="49" dur="166" decel="50000">
                                          <p:stCondLst>
                                            <p:cond delay="1338"/>
                                          </p:stCondLst>
                                        </p:cTn>
                                        <p:tgtEl>
                                          <p:spTgt spid="2"/>
                                        </p:tgtEl>
                                      </p:cBhvr>
                                      <p:to x="100000" y="100000"/>
                                    </p:animScale>
                                    <p:animScale>
                                      <p:cBhvr>
                                        <p:cTn id="50" dur="26">
                                          <p:stCondLst>
                                            <p:cond delay="1642"/>
                                          </p:stCondLst>
                                        </p:cTn>
                                        <p:tgtEl>
                                          <p:spTgt spid="2"/>
                                        </p:tgtEl>
                                      </p:cBhvr>
                                      <p:to x="100000" y="90000"/>
                                    </p:animScale>
                                    <p:animScale>
                                      <p:cBhvr>
                                        <p:cTn id="51" dur="166" decel="50000">
                                          <p:stCondLst>
                                            <p:cond delay="1668"/>
                                          </p:stCondLst>
                                        </p:cTn>
                                        <p:tgtEl>
                                          <p:spTgt spid="2"/>
                                        </p:tgtEl>
                                      </p:cBhvr>
                                      <p:to x="100000" y="100000"/>
                                    </p:animScale>
                                    <p:animScale>
                                      <p:cBhvr>
                                        <p:cTn id="52" dur="26">
                                          <p:stCondLst>
                                            <p:cond delay="1808"/>
                                          </p:stCondLst>
                                        </p:cTn>
                                        <p:tgtEl>
                                          <p:spTgt spid="2"/>
                                        </p:tgtEl>
                                      </p:cBhvr>
                                      <p:to x="100000" y="95000"/>
                                    </p:animScale>
                                    <p:animScale>
                                      <p:cBhvr>
                                        <p:cTn id="5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8603"/>
            <a:ext cx="5465617" cy="4024426"/>
          </a:xfrm>
          <a:prstGeom prst="rect">
            <a:avLst/>
          </a:prstGeom>
          <a:noFill/>
        </p:spPr>
      </p:pic>
      <p:sp>
        <p:nvSpPr>
          <p:cNvPr id="3" name="Content Placeholder 2"/>
          <p:cNvSpPr>
            <a:spLocks noGrp="1"/>
          </p:cNvSpPr>
          <p:nvPr>
            <p:ph idx="1"/>
          </p:nvPr>
        </p:nvSpPr>
        <p:spPr>
          <a:xfrm>
            <a:off x="-1" y="2930236"/>
            <a:ext cx="5108171" cy="3927764"/>
          </a:xfrm>
        </p:spPr>
        <p:txBody>
          <a:bodyPr>
            <a:normAutofit lnSpcReduction="10000"/>
          </a:bodyPr>
          <a:lstStyle/>
          <a:p>
            <a:r>
              <a:rPr lang="en-US" b="1" dirty="0" smtClean="0"/>
              <a:t>MEETING</a:t>
            </a:r>
            <a:r>
              <a:rPr lang="en-US" dirty="0" smtClean="0"/>
              <a:t> – set up when you want to silence your phone </a:t>
            </a:r>
            <a:r>
              <a:rPr lang="en-US" u="sng" dirty="0" smtClean="0"/>
              <a:t>automatically</a:t>
            </a:r>
            <a:r>
              <a:rPr lang="en-US" dirty="0" smtClean="0"/>
              <a:t> and turn it back on  </a:t>
            </a:r>
            <a:r>
              <a:rPr lang="en-US" u="sng" dirty="0" smtClean="0"/>
              <a:t>automatically</a:t>
            </a:r>
          </a:p>
          <a:p>
            <a:r>
              <a:rPr lang="en-US" dirty="0" smtClean="0"/>
              <a:t>Links into Google Calendar so knows when to silence phone for any meeting or class and when to un-silence it too.</a:t>
            </a:r>
          </a:p>
          <a:p>
            <a:endParaRPr lang="en-US" dirty="0" smtClean="0"/>
          </a:p>
          <a:p>
            <a:pPr marL="0" indent="0">
              <a:buNone/>
            </a:pPr>
            <a:endParaRPr lang="en-US" dirty="0" smtClean="0"/>
          </a:p>
          <a:p>
            <a:endParaRPr lang="en-US" dirty="0"/>
          </a:p>
        </p:txBody>
      </p:sp>
      <p:sp>
        <p:nvSpPr>
          <p:cNvPr id="6" name="TextBox 5"/>
          <p:cNvSpPr txBox="1"/>
          <p:nvPr/>
        </p:nvSpPr>
        <p:spPr>
          <a:xfrm>
            <a:off x="322118" y="1391762"/>
            <a:ext cx="4312228" cy="923330"/>
          </a:xfrm>
          <a:prstGeom prst="rect">
            <a:avLst/>
          </a:prstGeom>
          <a:noFill/>
        </p:spPr>
        <p:txBody>
          <a:bodyPr wrap="square" rtlCol="0">
            <a:spAutoFit/>
          </a:bodyPr>
          <a:lstStyle/>
          <a:p>
            <a:r>
              <a:rPr lang="en-US" sz="5400" b="1" dirty="0" smtClean="0"/>
              <a:t>Agent</a:t>
            </a:r>
            <a:endParaRPr lang="en-US" sz="4800" b="1"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038" y="1309797"/>
            <a:ext cx="733034" cy="91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rwebb.MHC\Documents\AAAAAAAAAAA\AAAAA\Screenshot_2014-07-29-22-05-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170" y="166253"/>
            <a:ext cx="3927764" cy="65462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rwebb.MHC\Documents\AAAAAAAAAAA\AAAAA\Screenshot_2014-07-29-22-05-33.png"/>
          <p:cNvPicPr>
            <a:picLocks noChangeAspect="1" noChangeArrowheads="1"/>
          </p:cNvPicPr>
          <p:nvPr/>
        </p:nvPicPr>
        <p:blipFill rotWithShape="1">
          <a:blip r:embed="rId4">
            <a:extLst>
              <a:ext uri="{28A0092B-C50C-407E-A947-70E740481C1C}">
                <a14:useLocalDpi xmlns:a14="http://schemas.microsoft.com/office/drawing/2010/main" val="0"/>
              </a:ext>
            </a:extLst>
          </a:blip>
          <a:srcRect t="69735" b="28837"/>
          <a:stretch/>
        </p:blipFill>
        <p:spPr bwMode="auto">
          <a:xfrm>
            <a:off x="5108170" y="4790208"/>
            <a:ext cx="3927764" cy="831273"/>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rwebb.MHC\Documents\AAAAAAAAAAA\AAAAA\Screenshot_2014-07-29-22-25-3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8170" y="194977"/>
            <a:ext cx="3910530" cy="651755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5607684" y="1485901"/>
            <a:ext cx="1052623" cy="1156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660307" y="1485901"/>
            <a:ext cx="1052623" cy="1156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33995" y="3217799"/>
            <a:ext cx="1052623" cy="1156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660306" y="4017818"/>
            <a:ext cx="1052623" cy="1156048"/>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0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80">
                                          <p:stCondLst>
                                            <p:cond delay="0"/>
                                          </p:stCondLst>
                                        </p:cTn>
                                        <p:tgtEl>
                                          <p:spTgt spid="10242"/>
                                        </p:tgtEl>
                                      </p:cBhvr>
                                    </p:animEffect>
                                    <p:anim calcmode="lin" valueType="num">
                                      <p:cBhvr>
                                        <p:cTn id="8" dur="1822" tmFilter="0,0; 0.14,0.36; 0.43,0.73; 0.71,0.91; 1.0,1.0">
                                          <p:stCondLst>
                                            <p:cond delay="0"/>
                                          </p:stCondLst>
                                        </p:cTn>
                                        <p:tgtEl>
                                          <p:spTgt spid="1024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2"/>
                                        </p:tgtEl>
                                      </p:cBhvr>
                                      <p:to x="100000" y="60000"/>
                                    </p:animScale>
                                    <p:animScale>
                                      <p:cBhvr>
                                        <p:cTn id="14" dur="166" decel="50000">
                                          <p:stCondLst>
                                            <p:cond delay="676"/>
                                          </p:stCondLst>
                                        </p:cTn>
                                        <p:tgtEl>
                                          <p:spTgt spid="10242"/>
                                        </p:tgtEl>
                                      </p:cBhvr>
                                      <p:to x="100000" y="100000"/>
                                    </p:animScale>
                                    <p:animScale>
                                      <p:cBhvr>
                                        <p:cTn id="15" dur="26">
                                          <p:stCondLst>
                                            <p:cond delay="1312"/>
                                          </p:stCondLst>
                                        </p:cTn>
                                        <p:tgtEl>
                                          <p:spTgt spid="10242"/>
                                        </p:tgtEl>
                                      </p:cBhvr>
                                      <p:to x="100000" y="80000"/>
                                    </p:animScale>
                                    <p:animScale>
                                      <p:cBhvr>
                                        <p:cTn id="16" dur="166" decel="50000">
                                          <p:stCondLst>
                                            <p:cond delay="1338"/>
                                          </p:stCondLst>
                                        </p:cTn>
                                        <p:tgtEl>
                                          <p:spTgt spid="10242"/>
                                        </p:tgtEl>
                                      </p:cBhvr>
                                      <p:to x="100000" y="100000"/>
                                    </p:animScale>
                                    <p:animScale>
                                      <p:cBhvr>
                                        <p:cTn id="17" dur="26">
                                          <p:stCondLst>
                                            <p:cond delay="1642"/>
                                          </p:stCondLst>
                                        </p:cTn>
                                        <p:tgtEl>
                                          <p:spTgt spid="10242"/>
                                        </p:tgtEl>
                                      </p:cBhvr>
                                      <p:to x="100000" y="90000"/>
                                    </p:animScale>
                                    <p:animScale>
                                      <p:cBhvr>
                                        <p:cTn id="18" dur="166" decel="50000">
                                          <p:stCondLst>
                                            <p:cond delay="1668"/>
                                          </p:stCondLst>
                                        </p:cTn>
                                        <p:tgtEl>
                                          <p:spTgt spid="10242"/>
                                        </p:tgtEl>
                                      </p:cBhvr>
                                      <p:to x="100000" y="100000"/>
                                    </p:animScale>
                                    <p:animScale>
                                      <p:cBhvr>
                                        <p:cTn id="19" dur="26">
                                          <p:stCondLst>
                                            <p:cond delay="1808"/>
                                          </p:stCondLst>
                                        </p:cTn>
                                        <p:tgtEl>
                                          <p:spTgt spid="10242"/>
                                        </p:tgtEl>
                                      </p:cBhvr>
                                      <p:to x="100000" y="95000"/>
                                    </p:animScale>
                                    <p:animScale>
                                      <p:cBhvr>
                                        <p:cTn id="20" dur="166" decel="50000">
                                          <p:stCondLst>
                                            <p:cond delay="1834"/>
                                          </p:stCondLst>
                                        </p:cTn>
                                        <p:tgtEl>
                                          <p:spTgt spid="1024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8603"/>
            <a:ext cx="5465617" cy="4024426"/>
          </a:xfrm>
          <a:prstGeom prst="rect">
            <a:avLst/>
          </a:prstGeom>
          <a:noFill/>
        </p:spPr>
      </p:pic>
      <p:sp>
        <p:nvSpPr>
          <p:cNvPr id="3" name="Content Placeholder 2"/>
          <p:cNvSpPr>
            <a:spLocks noGrp="1"/>
          </p:cNvSpPr>
          <p:nvPr>
            <p:ph idx="1"/>
          </p:nvPr>
        </p:nvSpPr>
        <p:spPr>
          <a:xfrm>
            <a:off x="322117" y="2930236"/>
            <a:ext cx="8447809" cy="3927764"/>
          </a:xfrm>
        </p:spPr>
        <p:txBody>
          <a:bodyPr>
            <a:normAutofit/>
          </a:bodyPr>
          <a:lstStyle/>
          <a:p>
            <a:r>
              <a:rPr lang="en-US" sz="3200" dirty="0" smtClean="0"/>
              <a:t>Silences my phone automatically </a:t>
            </a:r>
            <a:r>
              <a:rPr lang="en-US" sz="3200" u="sng" dirty="0" smtClean="0"/>
              <a:t>for classes</a:t>
            </a:r>
            <a:r>
              <a:rPr lang="en-US" sz="3200" dirty="0" smtClean="0"/>
              <a:t> and </a:t>
            </a:r>
            <a:r>
              <a:rPr lang="en-US" sz="3200" u="sng" dirty="0" smtClean="0"/>
              <a:t>meetings</a:t>
            </a:r>
          </a:p>
          <a:p>
            <a:r>
              <a:rPr lang="en-US" sz="3200" dirty="0" smtClean="0"/>
              <a:t>Turns back on </a:t>
            </a:r>
            <a:r>
              <a:rPr lang="en-US" sz="3200" u="sng" dirty="0" smtClean="0"/>
              <a:t>automatically</a:t>
            </a:r>
          </a:p>
          <a:p>
            <a:r>
              <a:rPr lang="en-US" sz="3200" dirty="0" smtClean="0"/>
              <a:t>Exceptions can be made – (</a:t>
            </a:r>
            <a:r>
              <a:rPr lang="en-US" sz="3200" dirty="0" err="1" smtClean="0"/>
              <a:t>ie</a:t>
            </a:r>
            <a:r>
              <a:rPr lang="en-US" sz="3200" dirty="0" smtClean="0"/>
              <a:t>: my wife can text or call me anytime, but no one else)</a:t>
            </a:r>
          </a:p>
          <a:p>
            <a:r>
              <a:rPr lang="en-US" sz="3200" dirty="0" smtClean="0"/>
              <a:t>Free – fits my budget</a:t>
            </a:r>
          </a:p>
          <a:p>
            <a:endParaRPr lang="en-US" dirty="0" smtClean="0"/>
          </a:p>
          <a:p>
            <a:pPr marL="0" indent="0">
              <a:buNone/>
            </a:pPr>
            <a:endParaRPr lang="en-US" dirty="0" smtClean="0"/>
          </a:p>
          <a:p>
            <a:endParaRPr lang="en-US" dirty="0"/>
          </a:p>
        </p:txBody>
      </p:sp>
      <p:sp>
        <p:nvSpPr>
          <p:cNvPr id="6" name="TextBox 5"/>
          <p:cNvSpPr txBox="1"/>
          <p:nvPr/>
        </p:nvSpPr>
        <p:spPr>
          <a:xfrm>
            <a:off x="322118" y="1391762"/>
            <a:ext cx="4312228" cy="923330"/>
          </a:xfrm>
          <a:prstGeom prst="rect">
            <a:avLst/>
          </a:prstGeom>
          <a:noFill/>
        </p:spPr>
        <p:txBody>
          <a:bodyPr wrap="square" rtlCol="0">
            <a:spAutoFit/>
          </a:bodyPr>
          <a:lstStyle/>
          <a:p>
            <a:r>
              <a:rPr lang="en-US" sz="5400" b="1" dirty="0" smtClean="0"/>
              <a:t>Agent</a:t>
            </a:r>
            <a:endParaRPr lang="en-US" sz="4800" b="1"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038" y="1309797"/>
            <a:ext cx="733034" cy="91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0013" y="986631"/>
            <a:ext cx="2026228" cy="646331"/>
          </a:xfrm>
          <a:prstGeom prst="rect">
            <a:avLst/>
          </a:prstGeom>
          <a:noFill/>
        </p:spPr>
        <p:txBody>
          <a:bodyPr wrap="square" rtlCol="0">
            <a:spAutoFit/>
          </a:bodyPr>
          <a:lstStyle/>
          <a:p>
            <a:r>
              <a:rPr lang="en-US" sz="3600" b="1" dirty="0" smtClean="0"/>
              <a:t>Why use</a:t>
            </a:r>
            <a:endParaRPr lang="en-US" sz="3600" b="1" dirty="0"/>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783" y="5836769"/>
            <a:ext cx="733034" cy="91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865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228603"/>
            <a:ext cx="6338454" cy="4024426"/>
          </a:xfrm>
          <a:prstGeom prst="rect">
            <a:avLst/>
          </a:prstGeom>
          <a:noFill/>
        </p:spPr>
      </p:pic>
      <p:sp>
        <p:nvSpPr>
          <p:cNvPr id="3" name="Content Placeholder 2"/>
          <p:cNvSpPr>
            <a:spLocks noGrp="1"/>
          </p:cNvSpPr>
          <p:nvPr>
            <p:ph idx="1"/>
          </p:nvPr>
        </p:nvSpPr>
        <p:spPr>
          <a:xfrm>
            <a:off x="-1" y="3795823"/>
            <a:ext cx="9144001" cy="1638622"/>
          </a:xfrm>
        </p:spPr>
        <p:txBody>
          <a:bodyPr>
            <a:normAutofit/>
          </a:bodyPr>
          <a:lstStyle/>
          <a:p>
            <a:pPr marL="0" indent="0" algn="ctr">
              <a:buNone/>
            </a:pPr>
            <a:r>
              <a:rPr lang="en-US" sz="3200" dirty="0" smtClean="0"/>
              <a:t>Google Calendar          		Agent</a:t>
            </a:r>
          </a:p>
          <a:p>
            <a:pPr marL="0" indent="0">
              <a:buNone/>
            </a:pPr>
            <a:r>
              <a:rPr lang="en-US" sz="3200" dirty="0" smtClean="0"/>
              <a:t>   www.google.com/calendar         tryagent.com</a:t>
            </a:r>
          </a:p>
          <a:p>
            <a:pPr marL="0" indent="0">
              <a:buNone/>
            </a:pPr>
            <a:endParaRPr lang="en-US" dirty="0"/>
          </a:p>
          <a:p>
            <a:pPr marL="0" indent="0">
              <a:buNone/>
            </a:pPr>
            <a:endParaRPr lang="en-US" dirty="0"/>
          </a:p>
        </p:txBody>
      </p:sp>
      <p:sp>
        <p:nvSpPr>
          <p:cNvPr id="6" name="TextBox 5"/>
          <p:cNvSpPr txBox="1"/>
          <p:nvPr/>
        </p:nvSpPr>
        <p:spPr>
          <a:xfrm>
            <a:off x="114299" y="959109"/>
            <a:ext cx="6224156" cy="1569660"/>
          </a:xfrm>
          <a:prstGeom prst="rect">
            <a:avLst/>
          </a:prstGeom>
          <a:noFill/>
        </p:spPr>
        <p:txBody>
          <a:bodyPr wrap="square" rtlCol="0">
            <a:spAutoFit/>
          </a:bodyPr>
          <a:lstStyle/>
          <a:p>
            <a:r>
              <a:rPr lang="en-US" sz="4800" b="1" dirty="0" smtClean="0"/>
              <a:t>Google Calendar </a:t>
            </a:r>
          </a:p>
          <a:p>
            <a:r>
              <a:rPr lang="en-US" sz="4800" b="1" dirty="0" smtClean="0"/>
              <a:t>&amp; Agent</a:t>
            </a:r>
            <a:endParaRPr lang="en-US" sz="4400" b="1" dirty="0"/>
          </a:p>
        </p:txBody>
      </p:sp>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864" y="2833920"/>
            <a:ext cx="772330" cy="96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492" y="2833920"/>
            <a:ext cx="742735" cy="961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42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50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631</Words>
  <Application>Microsoft Office PowerPoint</Application>
  <PresentationFormat>On-screen Show (4:3)</PresentationFormat>
  <Paragraphs>99</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Five Rules</vt:lpstr>
      <vt:lpstr>PowerPoint Presentation</vt:lpstr>
      <vt:lpstr>Get out your cell phone</vt:lpstr>
      <vt:lpstr>Ever wished your phone would silence for class automatically and come back on automatically when class is over?  Or for a meeting? Or an event?</vt:lpstr>
      <vt:lpstr>PowerPoint Presentation</vt:lpstr>
      <vt:lpstr>PowerPoint Presentation</vt:lpstr>
      <vt:lpstr>PowerPoint Presentation</vt:lpstr>
      <vt:lpstr>PowerPoint Presentation</vt:lpstr>
      <vt:lpstr>PowerPoint Presentation</vt:lpstr>
      <vt:lpstr>PowerPoint Presentation</vt:lpstr>
      <vt:lpstr>Ever wished you could have a group discussion through text message rather than always using email?  Do you despise when you have to answer the same question repeatedly by email? </vt:lpstr>
      <vt:lpstr>PowerPoint Presentation</vt:lpstr>
      <vt:lpstr>PowerPoint Presentation</vt:lpstr>
      <vt:lpstr>PowerPoint Presentation</vt:lpstr>
      <vt:lpstr>PowerPoint Presentation</vt:lpstr>
      <vt:lpstr>Ever wished you could have told a class of students to bring an auxiliary text to next class, but forgot?  Ever emailed the class to bring something to class and only half of the class read the email?</vt:lpstr>
      <vt:lpstr>PowerPoint Presentation</vt:lpstr>
      <vt:lpstr>PowerPoint Presentation</vt:lpstr>
      <vt:lpstr>PowerPoint Presentation</vt:lpstr>
      <vt:lpstr>Earlier you joined my “class”</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2014-07-30T15:52:28Z</dcterms:created>
  <dcterms:modified xsi:type="dcterms:W3CDTF">2014-08-21T19:18:55Z</dcterms:modified>
</cp:coreProperties>
</file>